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2" r:id="rId5"/>
    <p:sldId id="309" r:id="rId6"/>
    <p:sldId id="312" r:id="rId7"/>
    <p:sldId id="310" r:id="rId8"/>
    <p:sldId id="31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p:scale>
          <a:sx n="90" d="100"/>
          <a:sy n="90" d="100"/>
        </p:scale>
        <p:origin x="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509919-36B5-4162-8899-417A9F93473B}" type="doc">
      <dgm:prSet loTypeId="urn:microsoft.com/office/officeart/2016/7/layout/LinearBlockProcessNumbered#1" loCatId="process" qsTypeId="urn:microsoft.com/office/officeart/2005/8/quickstyle/simple2" qsCatId="simple" csTypeId="urn:microsoft.com/office/officeart/2005/8/colors/accent0_3" csCatId="mainScheme" phldr="1"/>
      <dgm:spPr/>
      <dgm:t>
        <a:bodyPr/>
        <a:lstStyle/>
        <a:p>
          <a:endParaRPr lang="en-US"/>
        </a:p>
      </dgm:t>
    </dgm:pt>
    <dgm:pt modelId="{AAF9DEE3-8444-4CA1-8BC2-D834D3ED6C74}">
      <dgm:prSet/>
      <dgm:spPr/>
      <dgm:t>
        <a:bodyPr/>
        <a:lstStyle/>
        <a:p>
          <a:pPr algn="ctr"/>
          <a:r>
            <a:rPr lang="en-US" dirty="0"/>
            <a:t>CHAPTER 1 – MONICA &amp; CHELSEA</a:t>
          </a:r>
        </a:p>
      </dgm:t>
    </dgm:pt>
    <dgm:pt modelId="{205BDF49-153E-4CE8-8402-E23704595764}" type="parTrans" cxnId="{0A7DA706-17DD-412A-8BE0-4F6529274E66}">
      <dgm:prSet/>
      <dgm:spPr/>
      <dgm:t>
        <a:bodyPr/>
        <a:lstStyle/>
        <a:p>
          <a:endParaRPr lang="en-US"/>
        </a:p>
      </dgm:t>
    </dgm:pt>
    <dgm:pt modelId="{23210C7F-6847-491E-BE1F-A79529AF2B8B}" type="sibTrans" cxnId="{0A7DA706-17DD-412A-8BE0-4F6529274E66}">
      <dgm:prSet phldrT="01" phldr="0"/>
      <dgm:spPr/>
      <dgm:t>
        <a:bodyPr/>
        <a:lstStyle/>
        <a:p>
          <a:r>
            <a:rPr lang="en-US"/>
            <a:t>01</a:t>
          </a:r>
          <a:endParaRPr lang="en-US" dirty="0"/>
        </a:p>
      </dgm:t>
    </dgm:pt>
    <dgm:pt modelId="{B2B879BD-3840-400C-92BD-B2C2383358D7}">
      <dgm:prSet/>
      <dgm:spPr/>
      <dgm:t>
        <a:bodyPr/>
        <a:lstStyle/>
        <a:p>
          <a:pPr algn="ctr"/>
          <a:r>
            <a:rPr lang="en-US" dirty="0"/>
            <a:t>CHAPTER 2 – ELIZABETH &amp; TYLER</a:t>
          </a:r>
        </a:p>
      </dgm:t>
    </dgm:pt>
    <dgm:pt modelId="{09440D86-F3E6-4A3C-9E78-1AFC56348641}" type="parTrans" cxnId="{42CDCACA-F394-4044-BBF6-522A0005ABCB}">
      <dgm:prSet/>
      <dgm:spPr/>
      <dgm:t>
        <a:bodyPr/>
        <a:lstStyle/>
        <a:p>
          <a:endParaRPr lang="en-US"/>
        </a:p>
      </dgm:t>
    </dgm:pt>
    <dgm:pt modelId="{FBAA44FF-54DE-45C8-9FAC-512C40277233}" type="sibTrans" cxnId="{42CDCACA-F394-4044-BBF6-522A0005ABCB}">
      <dgm:prSet phldrT="02" phldr="0"/>
      <dgm:spPr/>
      <dgm:t>
        <a:bodyPr/>
        <a:lstStyle/>
        <a:p>
          <a:r>
            <a:rPr lang="en-US"/>
            <a:t>02</a:t>
          </a:r>
          <a:endParaRPr lang="en-US" dirty="0"/>
        </a:p>
      </dgm:t>
    </dgm:pt>
    <dgm:pt modelId="{CA9D674E-4FF1-45DC-82E4-0B2DB6A5363F}">
      <dgm:prSet/>
      <dgm:spPr/>
      <dgm:t>
        <a:bodyPr/>
        <a:lstStyle/>
        <a:p>
          <a:pPr algn="ctr"/>
          <a:r>
            <a:rPr lang="en-US" dirty="0"/>
            <a:t>CHAPTER 3 – SADIE &amp; JOHN</a:t>
          </a:r>
        </a:p>
      </dgm:t>
    </dgm:pt>
    <dgm:pt modelId="{F1F10F9B-925A-4787-9D00-91106497A02E}" type="parTrans" cxnId="{C5BD0B3A-2D82-4EC1-9975-05076C4418DA}">
      <dgm:prSet/>
      <dgm:spPr/>
      <dgm:t>
        <a:bodyPr/>
        <a:lstStyle/>
        <a:p>
          <a:endParaRPr lang="en-US"/>
        </a:p>
      </dgm:t>
    </dgm:pt>
    <dgm:pt modelId="{196DA4DC-9DD2-4A39-8A3A-D367BFE5A8BA}" type="sibTrans" cxnId="{C5BD0B3A-2D82-4EC1-9975-05076C4418DA}">
      <dgm:prSet phldrT="03" phldr="0"/>
      <dgm:spPr/>
      <dgm:t>
        <a:bodyPr/>
        <a:lstStyle/>
        <a:p>
          <a:r>
            <a:rPr lang="en-US"/>
            <a:t>03</a:t>
          </a:r>
          <a:endParaRPr lang="en-US" dirty="0"/>
        </a:p>
      </dgm:t>
    </dgm:pt>
    <dgm:pt modelId="{09F899AB-70CA-46DA-8F8C-58514A9FEF67}" type="pres">
      <dgm:prSet presAssocID="{15509919-36B5-4162-8899-417A9F93473B}" presName="Name0" presStyleCnt="0">
        <dgm:presLayoutVars>
          <dgm:animLvl val="lvl"/>
          <dgm:resizeHandles val="exact"/>
        </dgm:presLayoutVars>
      </dgm:prSet>
      <dgm:spPr/>
    </dgm:pt>
    <dgm:pt modelId="{9E708B2C-9056-43B8-820C-8D4D2D591614}" type="pres">
      <dgm:prSet presAssocID="{AAF9DEE3-8444-4CA1-8BC2-D834D3ED6C74}" presName="compositeNode" presStyleCnt="0">
        <dgm:presLayoutVars>
          <dgm:bulletEnabled val="1"/>
        </dgm:presLayoutVars>
      </dgm:prSet>
      <dgm:spPr/>
    </dgm:pt>
    <dgm:pt modelId="{F4992080-7D4E-4F2B-B608-170DDBB6006A}" type="pres">
      <dgm:prSet presAssocID="{AAF9DEE3-8444-4CA1-8BC2-D834D3ED6C74}" presName="bgRect" presStyleLbl="alignNode1" presStyleIdx="0" presStyleCnt="3"/>
      <dgm:spPr/>
    </dgm:pt>
    <dgm:pt modelId="{15536E38-36FE-4A51-B620-2715BFAD5475}" type="pres">
      <dgm:prSet presAssocID="{23210C7F-6847-491E-BE1F-A79529AF2B8B}" presName="sibTransNodeRect" presStyleLbl="alignNode1" presStyleIdx="0" presStyleCnt="3">
        <dgm:presLayoutVars>
          <dgm:chMax val="0"/>
          <dgm:bulletEnabled val="1"/>
        </dgm:presLayoutVars>
      </dgm:prSet>
      <dgm:spPr/>
    </dgm:pt>
    <dgm:pt modelId="{B158057C-23C1-45AE-9273-5935A8F6104B}" type="pres">
      <dgm:prSet presAssocID="{AAF9DEE3-8444-4CA1-8BC2-D834D3ED6C74}" presName="nodeRect" presStyleLbl="alignNode1" presStyleIdx="0" presStyleCnt="3">
        <dgm:presLayoutVars>
          <dgm:bulletEnabled val="1"/>
        </dgm:presLayoutVars>
      </dgm:prSet>
      <dgm:spPr/>
    </dgm:pt>
    <dgm:pt modelId="{5D52B8B6-958E-480C-9455-911A104C8C73}" type="pres">
      <dgm:prSet presAssocID="{23210C7F-6847-491E-BE1F-A79529AF2B8B}" presName="sibTrans" presStyleCnt="0"/>
      <dgm:spPr/>
    </dgm:pt>
    <dgm:pt modelId="{070CFBFA-AE62-406D-B2E3-4A871FE3EC95}" type="pres">
      <dgm:prSet presAssocID="{B2B879BD-3840-400C-92BD-B2C2383358D7}" presName="compositeNode" presStyleCnt="0">
        <dgm:presLayoutVars>
          <dgm:bulletEnabled val="1"/>
        </dgm:presLayoutVars>
      </dgm:prSet>
      <dgm:spPr/>
    </dgm:pt>
    <dgm:pt modelId="{89A9B4CF-6439-46B1-B6A9-1D6CD5034774}" type="pres">
      <dgm:prSet presAssocID="{B2B879BD-3840-400C-92BD-B2C2383358D7}" presName="bgRect" presStyleLbl="alignNode1" presStyleIdx="1" presStyleCnt="3"/>
      <dgm:spPr/>
    </dgm:pt>
    <dgm:pt modelId="{379B8CE4-8135-4F2C-A5A0-E55EBE328E9A}" type="pres">
      <dgm:prSet presAssocID="{FBAA44FF-54DE-45C8-9FAC-512C40277233}" presName="sibTransNodeRect" presStyleLbl="alignNode1" presStyleIdx="1" presStyleCnt="3">
        <dgm:presLayoutVars>
          <dgm:chMax val="0"/>
          <dgm:bulletEnabled val="1"/>
        </dgm:presLayoutVars>
      </dgm:prSet>
      <dgm:spPr/>
    </dgm:pt>
    <dgm:pt modelId="{9F2B2B99-E41C-48B6-9241-186B3896CDB2}" type="pres">
      <dgm:prSet presAssocID="{B2B879BD-3840-400C-92BD-B2C2383358D7}" presName="nodeRect" presStyleLbl="alignNode1" presStyleIdx="1" presStyleCnt="3">
        <dgm:presLayoutVars>
          <dgm:bulletEnabled val="1"/>
        </dgm:presLayoutVars>
      </dgm:prSet>
      <dgm:spPr/>
    </dgm:pt>
    <dgm:pt modelId="{88CC7DDE-DA0F-42A6-8406-A11161BD6BA9}" type="pres">
      <dgm:prSet presAssocID="{FBAA44FF-54DE-45C8-9FAC-512C40277233}" presName="sibTrans" presStyleCnt="0"/>
      <dgm:spPr/>
    </dgm:pt>
    <dgm:pt modelId="{4C550E1C-ACB2-4A5D-BD4A-3D5D60E405E6}" type="pres">
      <dgm:prSet presAssocID="{CA9D674E-4FF1-45DC-82E4-0B2DB6A5363F}" presName="compositeNode" presStyleCnt="0">
        <dgm:presLayoutVars>
          <dgm:bulletEnabled val="1"/>
        </dgm:presLayoutVars>
      </dgm:prSet>
      <dgm:spPr/>
    </dgm:pt>
    <dgm:pt modelId="{0802B4A8-7224-4B0A-95B7-D17AEB2B2AFF}" type="pres">
      <dgm:prSet presAssocID="{CA9D674E-4FF1-45DC-82E4-0B2DB6A5363F}" presName="bgRect" presStyleLbl="alignNode1" presStyleIdx="2" presStyleCnt="3"/>
      <dgm:spPr/>
    </dgm:pt>
    <dgm:pt modelId="{68AC9669-DC11-473A-AA2E-579A44E78C37}" type="pres">
      <dgm:prSet presAssocID="{196DA4DC-9DD2-4A39-8A3A-D367BFE5A8BA}" presName="sibTransNodeRect" presStyleLbl="alignNode1" presStyleIdx="2" presStyleCnt="3">
        <dgm:presLayoutVars>
          <dgm:chMax val="0"/>
          <dgm:bulletEnabled val="1"/>
        </dgm:presLayoutVars>
      </dgm:prSet>
      <dgm:spPr/>
    </dgm:pt>
    <dgm:pt modelId="{D085015A-41AF-4EFA-A104-4FD73B2362F0}" type="pres">
      <dgm:prSet presAssocID="{CA9D674E-4FF1-45DC-82E4-0B2DB6A5363F}" presName="nodeRect" presStyleLbl="alignNode1" presStyleIdx="2" presStyleCnt="3">
        <dgm:presLayoutVars>
          <dgm:bulletEnabled val="1"/>
        </dgm:presLayoutVars>
      </dgm:prSet>
      <dgm:spPr/>
    </dgm:pt>
  </dgm:ptLst>
  <dgm:cxnLst>
    <dgm:cxn modelId="{0A7DA706-17DD-412A-8BE0-4F6529274E66}" srcId="{15509919-36B5-4162-8899-417A9F93473B}" destId="{AAF9DEE3-8444-4CA1-8BC2-D834D3ED6C74}" srcOrd="0" destOrd="0" parTransId="{205BDF49-153E-4CE8-8402-E23704595764}" sibTransId="{23210C7F-6847-491E-BE1F-A79529AF2B8B}"/>
    <dgm:cxn modelId="{7FD53D20-4522-43B4-87E1-0A0A0F61E05C}" type="presOf" srcId="{CA9D674E-4FF1-45DC-82E4-0B2DB6A5363F}" destId="{D085015A-41AF-4EFA-A104-4FD73B2362F0}" srcOrd="1" destOrd="0" presId="urn:microsoft.com/office/officeart/2016/7/layout/LinearBlockProcessNumbered#1"/>
    <dgm:cxn modelId="{74A9DC38-A0AB-4378-B7C3-233CBED54EB8}" type="presOf" srcId="{196DA4DC-9DD2-4A39-8A3A-D367BFE5A8BA}" destId="{68AC9669-DC11-473A-AA2E-579A44E78C37}" srcOrd="0" destOrd="0" presId="urn:microsoft.com/office/officeart/2016/7/layout/LinearBlockProcessNumbered#1"/>
    <dgm:cxn modelId="{C5BD0B3A-2D82-4EC1-9975-05076C4418DA}" srcId="{15509919-36B5-4162-8899-417A9F93473B}" destId="{CA9D674E-4FF1-45DC-82E4-0B2DB6A5363F}" srcOrd="2" destOrd="0" parTransId="{F1F10F9B-925A-4787-9D00-91106497A02E}" sibTransId="{196DA4DC-9DD2-4A39-8A3A-D367BFE5A8BA}"/>
    <dgm:cxn modelId="{03ABB86A-E6EE-4D82-9819-F81DCA810771}" type="presOf" srcId="{15509919-36B5-4162-8899-417A9F93473B}" destId="{09F899AB-70CA-46DA-8F8C-58514A9FEF67}" srcOrd="0" destOrd="0" presId="urn:microsoft.com/office/officeart/2016/7/layout/LinearBlockProcessNumbered#1"/>
    <dgm:cxn modelId="{ED701C88-F564-4173-A1A6-7132300D0655}" type="presOf" srcId="{CA9D674E-4FF1-45DC-82E4-0B2DB6A5363F}" destId="{0802B4A8-7224-4B0A-95B7-D17AEB2B2AFF}" srcOrd="0" destOrd="0" presId="urn:microsoft.com/office/officeart/2016/7/layout/LinearBlockProcessNumbered#1"/>
    <dgm:cxn modelId="{D358DAA5-E7FB-440F-A36C-CB89B945FCB9}" type="presOf" srcId="{23210C7F-6847-491E-BE1F-A79529AF2B8B}" destId="{15536E38-36FE-4A51-B620-2715BFAD5475}" srcOrd="0" destOrd="0" presId="urn:microsoft.com/office/officeart/2016/7/layout/LinearBlockProcessNumbered#1"/>
    <dgm:cxn modelId="{FD716CB9-2602-4A52-B476-024899CE8B1B}" type="presOf" srcId="{AAF9DEE3-8444-4CA1-8BC2-D834D3ED6C74}" destId="{B158057C-23C1-45AE-9273-5935A8F6104B}" srcOrd="1" destOrd="0" presId="urn:microsoft.com/office/officeart/2016/7/layout/LinearBlockProcessNumbered#1"/>
    <dgm:cxn modelId="{C47162C8-EF1C-4BCB-8BE2-67F85433B473}" type="presOf" srcId="{B2B879BD-3840-400C-92BD-B2C2383358D7}" destId="{89A9B4CF-6439-46B1-B6A9-1D6CD5034774}" srcOrd="0" destOrd="0" presId="urn:microsoft.com/office/officeart/2016/7/layout/LinearBlockProcessNumbered#1"/>
    <dgm:cxn modelId="{FC6A5ACA-6247-47F6-BFC7-1D666B9ABE9D}" type="presOf" srcId="{B2B879BD-3840-400C-92BD-B2C2383358D7}" destId="{9F2B2B99-E41C-48B6-9241-186B3896CDB2}" srcOrd="1" destOrd="0" presId="urn:microsoft.com/office/officeart/2016/7/layout/LinearBlockProcessNumbered#1"/>
    <dgm:cxn modelId="{42CDCACA-F394-4044-BBF6-522A0005ABCB}" srcId="{15509919-36B5-4162-8899-417A9F93473B}" destId="{B2B879BD-3840-400C-92BD-B2C2383358D7}" srcOrd="1" destOrd="0" parTransId="{09440D86-F3E6-4A3C-9E78-1AFC56348641}" sibTransId="{FBAA44FF-54DE-45C8-9FAC-512C40277233}"/>
    <dgm:cxn modelId="{70FE40E1-C9C1-4FDE-8C39-C893C6378D10}" type="presOf" srcId="{FBAA44FF-54DE-45C8-9FAC-512C40277233}" destId="{379B8CE4-8135-4F2C-A5A0-E55EBE328E9A}" srcOrd="0" destOrd="0" presId="urn:microsoft.com/office/officeart/2016/7/layout/LinearBlockProcessNumbered#1"/>
    <dgm:cxn modelId="{65917EE8-79D6-40D3-8F20-956077094935}" type="presOf" srcId="{AAF9DEE3-8444-4CA1-8BC2-D834D3ED6C74}" destId="{F4992080-7D4E-4F2B-B608-170DDBB6006A}" srcOrd="0" destOrd="0" presId="urn:microsoft.com/office/officeart/2016/7/layout/LinearBlockProcessNumbered#1"/>
    <dgm:cxn modelId="{13B66D54-D971-4CC6-A4D6-538881D71BDB}" type="presParOf" srcId="{09F899AB-70CA-46DA-8F8C-58514A9FEF67}" destId="{9E708B2C-9056-43B8-820C-8D4D2D591614}" srcOrd="0" destOrd="0" presId="urn:microsoft.com/office/officeart/2016/7/layout/LinearBlockProcessNumbered#1"/>
    <dgm:cxn modelId="{733E6CFB-B06F-4C44-905B-26047EE7CC10}" type="presParOf" srcId="{9E708B2C-9056-43B8-820C-8D4D2D591614}" destId="{F4992080-7D4E-4F2B-B608-170DDBB6006A}" srcOrd="0" destOrd="0" presId="urn:microsoft.com/office/officeart/2016/7/layout/LinearBlockProcessNumbered#1"/>
    <dgm:cxn modelId="{A159F2D0-B7AF-449C-B926-4629B365AD6D}" type="presParOf" srcId="{9E708B2C-9056-43B8-820C-8D4D2D591614}" destId="{15536E38-36FE-4A51-B620-2715BFAD5475}" srcOrd="1" destOrd="0" presId="urn:microsoft.com/office/officeart/2016/7/layout/LinearBlockProcessNumbered#1"/>
    <dgm:cxn modelId="{74BB8393-06A2-48A6-A707-8A4A2213B9BF}" type="presParOf" srcId="{9E708B2C-9056-43B8-820C-8D4D2D591614}" destId="{B158057C-23C1-45AE-9273-5935A8F6104B}" srcOrd="2" destOrd="0" presId="urn:microsoft.com/office/officeart/2016/7/layout/LinearBlockProcessNumbered#1"/>
    <dgm:cxn modelId="{C0B42D0A-A37C-4A54-9099-4977FFD5C764}" type="presParOf" srcId="{09F899AB-70CA-46DA-8F8C-58514A9FEF67}" destId="{5D52B8B6-958E-480C-9455-911A104C8C73}" srcOrd="1" destOrd="0" presId="urn:microsoft.com/office/officeart/2016/7/layout/LinearBlockProcessNumbered#1"/>
    <dgm:cxn modelId="{B8327225-F17F-4A13-A173-4A898332DB0B}" type="presParOf" srcId="{09F899AB-70CA-46DA-8F8C-58514A9FEF67}" destId="{070CFBFA-AE62-406D-B2E3-4A871FE3EC95}" srcOrd="2" destOrd="0" presId="urn:microsoft.com/office/officeart/2016/7/layout/LinearBlockProcessNumbered#1"/>
    <dgm:cxn modelId="{9664C8E7-7DDB-402B-9642-7B9F094FD5FC}" type="presParOf" srcId="{070CFBFA-AE62-406D-B2E3-4A871FE3EC95}" destId="{89A9B4CF-6439-46B1-B6A9-1D6CD5034774}" srcOrd="0" destOrd="0" presId="urn:microsoft.com/office/officeart/2016/7/layout/LinearBlockProcessNumbered#1"/>
    <dgm:cxn modelId="{A5253CE9-ED11-41CE-BDE2-721395F6DE35}" type="presParOf" srcId="{070CFBFA-AE62-406D-B2E3-4A871FE3EC95}" destId="{379B8CE4-8135-4F2C-A5A0-E55EBE328E9A}" srcOrd="1" destOrd="0" presId="urn:microsoft.com/office/officeart/2016/7/layout/LinearBlockProcessNumbered#1"/>
    <dgm:cxn modelId="{67E756BD-3211-4BAA-B5CE-D63E3C9E9D12}" type="presParOf" srcId="{070CFBFA-AE62-406D-B2E3-4A871FE3EC95}" destId="{9F2B2B99-E41C-48B6-9241-186B3896CDB2}" srcOrd="2" destOrd="0" presId="urn:microsoft.com/office/officeart/2016/7/layout/LinearBlockProcessNumbered#1"/>
    <dgm:cxn modelId="{129EE579-30C9-466A-BC36-0EB21CE735DD}" type="presParOf" srcId="{09F899AB-70CA-46DA-8F8C-58514A9FEF67}" destId="{88CC7DDE-DA0F-42A6-8406-A11161BD6BA9}" srcOrd="3" destOrd="0" presId="urn:microsoft.com/office/officeart/2016/7/layout/LinearBlockProcessNumbered#1"/>
    <dgm:cxn modelId="{C32C71D4-D007-4431-805D-1F15C72C4AC8}" type="presParOf" srcId="{09F899AB-70CA-46DA-8F8C-58514A9FEF67}" destId="{4C550E1C-ACB2-4A5D-BD4A-3D5D60E405E6}" srcOrd="4" destOrd="0" presId="urn:microsoft.com/office/officeart/2016/7/layout/LinearBlockProcessNumbered#1"/>
    <dgm:cxn modelId="{B25C4FEA-C0D1-4B9C-AE3F-A3ECF0679B00}" type="presParOf" srcId="{4C550E1C-ACB2-4A5D-BD4A-3D5D60E405E6}" destId="{0802B4A8-7224-4B0A-95B7-D17AEB2B2AFF}" srcOrd="0" destOrd="0" presId="urn:microsoft.com/office/officeart/2016/7/layout/LinearBlockProcessNumbered#1"/>
    <dgm:cxn modelId="{3751D4C0-711D-4897-9BF9-3091F0376173}" type="presParOf" srcId="{4C550E1C-ACB2-4A5D-BD4A-3D5D60E405E6}" destId="{68AC9669-DC11-473A-AA2E-579A44E78C37}" srcOrd="1" destOrd="0" presId="urn:microsoft.com/office/officeart/2016/7/layout/LinearBlockProcessNumbered#1"/>
    <dgm:cxn modelId="{8D6B18EC-240E-4C6D-976D-6808C852FB9D}" type="presParOf" srcId="{4C550E1C-ACB2-4A5D-BD4A-3D5D60E405E6}" destId="{D085015A-41AF-4EFA-A104-4FD73B2362F0}" srcOrd="2" destOrd="0" presId="urn:microsoft.com/office/officeart/2016/7/layout/LinearBlock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92080-7D4E-4F2B-B608-170DDBB6006A}">
      <dsp:nvSpPr>
        <dsp:cNvPr id="0" name=""/>
        <dsp:cNvSpPr/>
      </dsp:nvSpPr>
      <dsp:spPr>
        <a:xfrm>
          <a:off x="785" y="0"/>
          <a:ext cx="3182540" cy="372561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anchor="t" anchorCtr="0">
          <a:noAutofit/>
        </a:bodyPr>
        <a:lstStyle/>
        <a:p>
          <a:pPr marL="0" lvl="0" indent="0" algn="ctr" defTabSz="1155700">
            <a:lnSpc>
              <a:spcPct val="90000"/>
            </a:lnSpc>
            <a:spcBef>
              <a:spcPct val="0"/>
            </a:spcBef>
            <a:spcAft>
              <a:spcPct val="35000"/>
            </a:spcAft>
            <a:buNone/>
          </a:pPr>
          <a:r>
            <a:rPr lang="en-US" sz="2600" kern="1200" dirty="0"/>
            <a:t>CHAPTER 1 – MONICA &amp; CHELSEA</a:t>
          </a:r>
        </a:p>
      </dsp:txBody>
      <dsp:txXfrm>
        <a:off x="785" y="1490244"/>
        <a:ext cx="3182540" cy="2235367"/>
      </dsp:txXfrm>
    </dsp:sp>
    <dsp:sp modelId="{15536E38-36FE-4A51-B620-2715BFAD5475}">
      <dsp:nvSpPr>
        <dsp:cNvPr id="0" name=""/>
        <dsp:cNvSpPr/>
      </dsp:nvSpPr>
      <dsp:spPr>
        <a:xfrm>
          <a:off x="785" y="0"/>
          <a:ext cx="3182540" cy="1490244"/>
        </a:xfrm>
        <a:prstGeom prst="rect">
          <a:avLst/>
        </a:prstGeom>
        <a:noFill/>
        <a:ln w="12700"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endParaRPr lang="en-US" sz="6600" kern="1200" dirty="0"/>
        </a:p>
      </dsp:txBody>
      <dsp:txXfrm>
        <a:off x="785" y="0"/>
        <a:ext cx="3182540" cy="1490244"/>
      </dsp:txXfrm>
    </dsp:sp>
    <dsp:sp modelId="{89A9B4CF-6439-46B1-B6A9-1D6CD5034774}">
      <dsp:nvSpPr>
        <dsp:cNvPr id="0" name=""/>
        <dsp:cNvSpPr/>
      </dsp:nvSpPr>
      <dsp:spPr>
        <a:xfrm>
          <a:off x="3437929" y="0"/>
          <a:ext cx="3182540" cy="372561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anchor="t" anchorCtr="0">
          <a:noAutofit/>
        </a:bodyPr>
        <a:lstStyle/>
        <a:p>
          <a:pPr marL="0" lvl="0" indent="0" algn="ctr" defTabSz="1155700">
            <a:lnSpc>
              <a:spcPct val="90000"/>
            </a:lnSpc>
            <a:spcBef>
              <a:spcPct val="0"/>
            </a:spcBef>
            <a:spcAft>
              <a:spcPct val="35000"/>
            </a:spcAft>
            <a:buNone/>
          </a:pPr>
          <a:r>
            <a:rPr lang="en-US" sz="2600" kern="1200" dirty="0"/>
            <a:t>CHAPTER 2 – ELIZABETH &amp; TYLER</a:t>
          </a:r>
        </a:p>
      </dsp:txBody>
      <dsp:txXfrm>
        <a:off x="3437929" y="1490244"/>
        <a:ext cx="3182540" cy="2235367"/>
      </dsp:txXfrm>
    </dsp:sp>
    <dsp:sp modelId="{379B8CE4-8135-4F2C-A5A0-E55EBE328E9A}">
      <dsp:nvSpPr>
        <dsp:cNvPr id="0" name=""/>
        <dsp:cNvSpPr/>
      </dsp:nvSpPr>
      <dsp:spPr>
        <a:xfrm>
          <a:off x="3437929" y="0"/>
          <a:ext cx="3182540" cy="1490244"/>
        </a:xfrm>
        <a:prstGeom prst="rect">
          <a:avLst/>
        </a:prstGeom>
        <a:noFill/>
        <a:ln w="12700"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endParaRPr lang="en-US" sz="6600" kern="1200" dirty="0"/>
        </a:p>
      </dsp:txBody>
      <dsp:txXfrm>
        <a:off x="3437929" y="0"/>
        <a:ext cx="3182540" cy="1490244"/>
      </dsp:txXfrm>
    </dsp:sp>
    <dsp:sp modelId="{0802B4A8-7224-4B0A-95B7-D17AEB2B2AFF}">
      <dsp:nvSpPr>
        <dsp:cNvPr id="0" name=""/>
        <dsp:cNvSpPr/>
      </dsp:nvSpPr>
      <dsp:spPr>
        <a:xfrm>
          <a:off x="6875073" y="0"/>
          <a:ext cx="3182540" cy="372561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anchor="t" anchorCtr="0">
          <a:noAutofit/>
        </a:bodyPr>
        <a:lstStyle/>
        <a:p>
          <a:pPr marL="0" lvl="0" indent="0" algn="ctr" defTabSz="1155700">
            <a:lnSpc>
              <a:spcPct val="90000"/>
            </a:lnSpc>
            <a:spcBef>
              <a:spcPct val="0"/>
            </a:spcBef>
            <a:spcAft>
              <a:spcPct val="35000"/>
            </a:spcAft>
            <a:buNone/>
          </a:pPr>
          <a:r>
            <a:rPr lang="en-US" sz="2600" kern="1200" dirty="0"/>
            <a:t>CHAPTER 3 – SADIE &amp; JOHN</a:t>
          </a:r>
        </a:p>
      </dsp:txBody>
      <dsp:txXfrm>
        <a:off x="6875073" y="1490244"/>
        <a:ext cx="3182540" cy="2235367"/>
      </dsp:txXfrm>
    </dsp:sp>
    <dsp:sp modelId="{68AC9669-DC11-473A-AA2E-579A44E78C37}">
      <dsp:nvSpPr>
        <dsp:cNvPr id="0" name=""/>
        <dsp:cNvSpPr/>
      </dsp:nvSpPr>
      <dsp:spPr>
        <a:xfrm>
          <a:off x="6875073" y="0"/>
          <a:ext cx="3182540" cy="1490244"/>
        </a:xfrm>
        <a:prstGeom prst="rect">
          <a:avLst/>
        </a:prstGeom>
        <a:noFill/>
        <a:ln w="12700"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6875073" y="0"/>
        <a:ext cx="3182540" cy="1490244"/>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1">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97D4F0E7-A380-4E8A-A5E6-02A2C57BE889}">
          <dgm:prSet phldrT="1"/>
          <dgm:t>
            <a:bodyPr/>
            <a:lstStyle/>
            <a:p>
              <a:r>
                <a:t>01</a:t>
              </a:r>
            </a:p>
          </dgm:t>
        </dgm:pt>
        <dgm:pt modelId="201" type="sibTrans" cxnId="{5712BDC4-329B-45B2-9194-A148ABB6560A}">
          <dgm:prSet phldrT="2"/>
          <dgm:t>
            <a:bodyPr/>
            <a:lstStyle/>
            <a:p>
              <a:r>
                <a:t>02</a:t>
              </a:r>
            </a:p>
          </dgm:t>
        </dgm:pt>
        <dgm:pt modelId="301" type="sibTrans" cxnId="{8984278A-33F0-4B08-ABC0-F48449CE37F3}">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1/9/2022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95775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7031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1/9/2022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499058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9095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4514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381700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69161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1/9/2022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007531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1/9/2022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808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1/9/2022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1640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BA1780-A246-4C7F-9267-727EF2F4E785}"/>
              </a:ext>
              <a:ext uri="{C183D7F6-B498-43B3-948B-1728B52AA6E4}">
                <adec:decorative xmlns:adec="http://schemas.microsoft.com/office/drawing/2017/decorative" val="1"/>
              </a:ext>
            </a:extLst>
          </p:cNvPr>
          <p:cNvPicPr>
            <a:picLocks noChangeAspect="1"/>
          </p:cNvPicPr>
          <p:nvPr/>
        </p:nvPicPr>
        <p:blipFill rotWithShape="1">
          <a:blip r:embed="rId3"/>
          <a:srcRect t="3846"/>
          <a:stretch/>
        </p:blipFill>
        <p:spPr>
          <a:xfrm>
            <a:off x="20" y="10"/>
            <a:ext cx="12191979" cy="6857990"/>
          </a:xfrm>
          <a:prstGeom prst="rect">
            <a:avLst/>
          </a:prstGeom>
        </p:spPr>
      </p:pic>
      <p:sp>
        <p:nvSpPr>
          <p:cNvPr id="19" name="Rectangle 1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21" name="Rectangle 2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C0D7398C-75E5-4CB0-BA4F-D7D5CF2495D4}"/>
              </a:ext>
            </a:extLst>
          </p:cNvPr>
          <p:cNvSpPr>
            <a:spLocks noGrp="1"/>
          </p:cNvSpPr>
          <p:nvPr>
            <p:ph type="ctrTitle"/>
          </p:nvPr>
        </p:nvSpPr>
        <p:spPr>
          <a:xfrm>
            <a:off x="1276055" y="2350017"/>
            <a:ext cx="4775075" cy="1630906"/>
          </a:xfrm>
        </p:spPr>
        <p:txBody>
          <a:bodyPr>
            <a:normAutofit/>
          </a:bodyPr>
          <a:lstStyle/>
          <a:p>
            <a:r>
              <a:rPr lang="en-US" sz="4400" dirty="0">
                <a:solidFill>
                  <a:schemeClr val="tx1"/>
                </a:solidFill>
              </a:rPr>
              <a:t>Love Is…</a:t>
            </a:r>
          </a:p>
        </p:txBody>
      </p:sp>
      <p:sp>
        <p:nvSpPr>
          <p:cNvPr id="3" name="Subtitle 2">
            <a:extLst>
              <a:ext uri="{FF2B5EF4-FFF2-40B4-BE49-F238E27FC236}">
                <a16:creationId xmlns:a16="http://schemas.microsoft.com/office/drawing/2014/main" id="{5C5BFB45-FC34-495C-9C68-F9641246C2EE}"/>
              </a:ext>
            </a:extLst>
          </p:cNvPr>
          <p:cNvSpPr>
            <a:spLocks noGrp="1"/>
          </p:cNvSpPr>
          <p:nvPr>
            <p:ph type="subTitle" idx="1"/>
          </p:nvPr>
        </p:nvSpPr>
        <p:spPr>
          <a:xfrm>
            <a:off x="1276055" y="3990546"/>
            <a:ext cx="4775075" cy="559656"/>
          </a:xfrm>
        </p:spPr>
        <p:txBody>
          <a:bodyPr>
            <a:normAutofit/>
          </a:bodyPr>
          <a:lstStyle/>
          <a:p>
            <a:r>
              <a:rPr lang="en-US" dirty="0">
                <a:solidFill>
                  <a:schemeClr val="tx1"/>
                </a:solidFill>
              </a:rPr>
              <a:t>LESSON PLANS</a:t>
            </a:r>
          </a:p>
        </p:txBody>
      </p:sp>
    </p:spTree>
    <p:extLst>
      <p:ext uri="{BB962C8B-B14F-4D97-AF65-F5344CB8AC3E}">
        <p14:creationId xmlns:p14="http://schemas.microsoft.com/office/powerpoint/2010/main" val="215208291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8085-1FFF-44DD-A144-D794D923CF00}"/>
              </a:ext>
            </a:extLst>
          </p:cNvPr>
          <p:cNvSpPr>
            <a:spLocks noGrp="1"/>
          </p:cNvSpPr>
          <p:nvPr>
            <p:ph type="title"/>
          </p:nvPr>
        </p:nvSpPr>
        <p:spPr>
          <a:xfrm>
            <a:off x="1066800" y="642594"/>
            <a:ext cx="10058400" cy="1371600"/>
          </a:xfrm>
        </p:spPr>
        <p:txBody>
          <a:bodyPr>
            <a:normAutofit/>
          </a:bodyPr>
          <a:lstStyle/>
          <a:p>
            <a:pPr algn="ctr"/>
            <a:r>
              <a:rPr lang="en-US" dirty="0"/>
              <a:t>LOVE IS…LESSON PLANS</a:t>
            </a:r>
          </a:p>
        </p:txBody>
      </p:sp>
      <p:graphicFrame>
        <p:nvGraphicFramePr>
          <p:cNvPr id="5" name="Content Placeholder 2" descr="SmartArt Process Diagram">
            <a:extLst>
              <a:ext uri="{FF2B5EF4-FFF2-40B4-BE49-F238E27FC236}">
                <a16:creationId xmlns:a16="http://schemas.microsoft.com/office/drawing/2014/main" id="{60233515-42BF-4401-AB7F-458C06159D34}"/>
              </a:ext>
            </a:extLst>
          </p:cNvPr>
          <p:cNvGraphicFramePr>
            <a:graphicFrameLocks noGrp="1"/>
          </p:cNvGraphicFramePr>
          <p:nvPr>
            <p:ph idx="1"/>
            <p:extLst>
              <p:ext uri="{D42A27DB-BD31-4B8C-83A1-F6EECF244321}">
                <p14:modId xmlns:p14="http://schemas.microsoft.com/office/powerpoint/2010/main" val="1186943367"/>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BE5ABBF-C012-424E-8FE6-EE59C1D8D2AA}"/>
              </a:ext>
            </a:extLst>
          </p:cNvPr>
          <p:cNvSpPr txBox="1"/>
          <p:nvPr/>
        </p:nvSpPr>
        <p:spPr>
          <a:xfrm>
            <a:off x="1205948" y="5062330"/>
            <a:ext cx="2888974" cy="602794"/>
          </a:xfrm>
          <a:prstGeom prst="rect">
            <a:avLst/>
          </a:prstGeom>
          <a:noFill/>
        </p:spPr>
        <p:txBody>
          <a:bodyPr wrap="square" rtlCol="0">
            <a:spAutoFit/>
          </a:bodyPr>
          <a:lstStyle/>
          <a:p>
            <a:pPr marR="0" lvl="0" algn="ctr">
              <a:lnSpc>
                <a:spcPct val="107000"/>
              </a:lnSpc>
              <a:spcBef>
                <a:spcPts val="0"/>
              </a:spcBef>
              <a:spcAft>
                <a:spcPts val="0"/>
              </a:spcAft>
            </a:pPr>
            <a:r>
              <a:rPr lang="en-US" sz="1050" dirty="0">
                <a:solidFill>
                  <a:srgbClr val="000099"/>
                </a:solidFill>
                <a:effectLst/>
                <a:latin typeface="Abadi" panose="020B0604020104020204" pitchFamily="34" charset="0"/>
                <a:ea typeface="Calibri" panose="020F0502020204030204" pitchFamily="34" charset="0"/>
                <a:cs typeface="Times New Roman" panose="02020603050405020304" pitchFamily="18" charset="0"/>
              </a:rPr>
              <a:t>Teach your children to choose the right path, and when they are older, they will remain on it  </a:t>
            </a:r>
            <a:r>
              <a:rPr lang="en-US" sz="1050" dirty="0">
                <a:effectLst/>
                <a:latin typeface="Abadi" panose="020B0604020104020204" pitchFamily="34" charset="0"/>
                <a:ea typeface="Calibri" panose="020F0502020204030204" pitchFamily="34" charset="0"/>
                <a:cs typeface="Times New Roman" panose="02020603050405020304" pitchFamily="18" charset="0"/>
              </a:rPr>
              <a:t>Proverbs 22:6</a:t>
            </a:r>
          </a:p>
        </p:txBody>
      </p:sp>
      <p:sp>
        <p:nvSpPr>
          <p:cNvPr id="4" name="TextBox 3">
            <a:extLst>
              <a:ext uri="{FF2B5EF4-FFF2-40B4-BE49-F238E27FC236}">
                <a16:creationId xmlns:a16="http://schemas.microsoft.com/office/drawing/2014/main" id="{28381C3D-FEC1-45E3-99E6-C889D41B1232}"/>
              </a:ext>
            </a:extLst>
          </p:cNvPr>
          <p:cNvSpPr txBox="1"/>
          <p:nvPr/>
        </p:nvSpPr>
        <p:spPr>
          <a:xfrm>
            <a:off x="4638261" y="5062330"/>
            <a:ext cx="2888974" cy="577081"/>
          </a:xfrm>
          <a:prstGeom prst="rect">
            <a:avLst/>
          </a:prstGeom>
          <a:noFill/>
        </p:spPr>
        <p:txBody>
          <a:bodyPr wrap="square" rtlCol="0">
            <a:spAutoFit/>
          </a:bodyPr>
          <a:lstStyle/>
          <a:p>
            <a:pPr algn="ctr"/>
            <a:r>
              <a:rPr lang="en-US" sz="1050" dirty="0">
                <a:solidFill>
                  <a:srgbClr val="000099"/>
                </a:solidFill>
                <a:effectLst/>
                <a:latin typeface="Abadi" panose="020B0604020104020204" pitchFamily="34" charset="0"/>
                <a:ea typeface="Calibri" panose="020F0502020204030204" pitchFamily="34" charset="0"/>
                <a:cs typeface="Times New Roman" panose="02020603050405020304" pitchFamily="18" charset="0"/>
              </a:rPr>
              <a:t>But, if you forgive not men their trespasses, neither will your Father forgive your trespasses </a:t>
            </a:r>
            <a:r>
              <a:rPr lang="en-US" sz="1050" dirty="0">
                <a:effectLst/>
                <a:latin typeface="Abadi" panose="020B0604020104020204" pitchFamily="34" charset="0"/>
                <a:ea typeface="Calibri" panose="020F0502020204030204" pitchFamily="34" charset="0"/>
                <a:cs typeface="Times New Roman" panose="02020603050405020304" pitchFamily="18" charset="0"/>
              </a:rPr>
              <a:t>Matthew 6:15</a:t>
            </a:r>
            <a:endParaRPr lang="en-US" sz="1050" dirty="0">
              <a:latin typeface="Abadi" panose="020B0604020104020204" pitchFamily="34" charset="0"/>
            </a:endParaRPr>
          </a:p>
        </p:txBody>
      </p:sp>
      <p:sp>
        <p:nvSpPr>
          <p:cNvPr id="7" name="TextBox 6">
            <a:extLst>
              <a:ext uri="{FF2B5EF4-FFF2-40B4-BE49-F238E27FC236}">
                <a16:creationId xmlns:a16="http://schemas.microsoft.com/office/drawing/2014/main" id="{818B2FC4-78E2-4541-90E8-81185EB1EAA1}"/>
              </a:ext>
            </a:extLst>
          </p:cNvPr>
          <p:cNvSpPr txBox="1"/>
          <p:nvPr/>
        </p:nvSpPr>
        <p:spPr>
          <a:xfrm>
            <a:off x="7881730" y="4764878"/>
            <a:ext cx="2888974" cy="900246"/>
          </a:xfrm>
          <a:prstGeom prst="rect">
            <a:avLst/>
          </a:prstGeom>
          <a:noFill/>
        </p:spPr>
        <p:txBody>
          <a:bodyPr wrap="square" rtlCol="0">
            <a:spAutoFit/>
          </a:bodyPr>
          <a:lstStyle/>
          <a:p>
            <a:pPr marR="0" lvl="1" algn="ctr">
              <a:spcBef>
                <a:spcPts val="0"/>
              </a:spcBef>
            </a:pPr>
            <a:r>
              <a:rPr lang="en-US" sz="1050" dirty="0">
                <a:solidFill>
                  <a:srgbClr val="000099"/>
                </a:solidFill>
                <a:effectLst/>
                <a:latin typeface="Abadi" panose="020B0604020104020204" pitchFamily="34" charset="0"/>
                <a:ea typeface="Calibri" panose="020F0502020204030204" pitchFamily="34" charset="0"/>
                <a:cs typeface="Times New Roman" panose="02020603050405020304" pitchFamily="18" charset="0"/>
              </a:rPr>
              <a:t>Who can find a virtuous wife? She is worth more than precious rubies. Her husband can trust her, and she will greatly enrich his life. </a:t>
            </a:r>
          </a:p>
          <a:p>
            <a:pPr marR="0" lvl="1" algn="ctr">
              <a:spcBef>
                <a:spcPts val="0"/>
              </a:spcBef>
            </a:pPr>
            <a:r>
              <a:rPr lang="en-US" sz="1050" dirty="0">
                <a:effectLst/>
                <a:latin typeface="Abadi" panose="020B0604020104020204" pitchFamily="34" charset="0"/>
                <a:ea typeface="Calibri" panose="020F0502020204030204" pitchFamily="34" charset="0"/>
                <a:cs typeface="Times New Roman" panose="02020603050405020304" pitchFamily="18" charset="0"/>
              </a:rPr>
              <a:t>Proverbs 31:10 - 11</a:t>
            </a:r>
          </a:p>
        </p:txBody>
      </p:sp>
    </p:spTree>
    <p:extLst>
      <p:ext uri="{BB962C8B-B14F-4D97-AF65-F5344CB8AC3E}">
        <p14:creationId xmlns:p14="http://schemas.microsoft.com/office/powerpoint/2010/main" val="3833773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9440CC-BB85-4493-933C-5EB213837A1B}"/>
              </a:ext>
            </a:extLst>
          </p:cNvPr>
          <p:cNvSpPr txBox="1"/>
          <p:nvPr/>
        </p:nvSpPr>
        <p:spPr>
          <a:xfrm>
            <a:off x="599659" y="425372"/>
            <a:ext cx="11174999" cy="1415772"/>
          </a:xfrm>
          <a:prstGeom prst="rect">
            <a:avLst/>
          </a:prstGeom>
          <a:noFill/>
        </p:spPr>
        <p:txBody>
          <a:bodyPr wrap="square" rtlCol="0">
            <a:spAutoFit/>
          </a:bodyPr>
          <a:lstStyle/>
          <a:p>
            <a:r>
              <a:rPr lang="en-US" sz="1400" b="1" dirty="0"/>
              <a:t>Introduction &amp; </a:t>
            </a:r>
            <a:r>
              <a:rPr lang="en-US" sz="1400" b="1" u="sng" dirty="0"/>
              <a:t>ABBREVIATED</a:t>
            </a:r>
            <a:r>
              <a:rPr lang="en-US" sz="1400" b="1" dirty="0"/>
              <a:t> LESSON PLANS (below)…</a:t>
            </a:r>
          </a:p>
          <a:p>
            <a:pPr marL="342900" indent="-342900">
              <a:buAutoNum type="arabicPeriod"/>
            </a:pPr>
            <a:r>
              <a:rPr lang="en-US" sz="1200" dirty="0"/>
              <a:t>Let’s read God’s definition of love…</a:t>
            </a:r>
          </a:p>
          <a:p>
            <a:pPr marL="800100" lvl="1" indent="-342900">
              <a:buAutoNum type="arabicPeriod"/>
            </a:pPr>
            <a:r>
              <a:rPr lang="en-US" sz="1200" dirty="0"/>
              <a:t>Read 1 Corinthians 13</a:t>
            </a:r>
          </a:p>
          <a:p>
            <a:pPr marL="342900" indent="-342900">
              <a:buAutoNum type="arabicPeriod"/>
            </a:pPr>
            <a:r>
              <a:rPr lang="en-US" sz="1200" dirty="0"/>
              <a:t>Cite an example of someone or something that made you feel loved or something you’ve done to make someone else feel loved?</a:t>
            </a:r>
          </a:p>
          <a:p>
            <a:pPr marL="342900" indent="-342900">
              <a:buAutoNum type="arabicPeriod"/>
            </a:pPr>
            <a:r>
              <a:rPr lang="en-US" sz="1200" dirty="0"/>
              <a:t>Do you believe most people feel loved in their relationships – why or why not? </a:t>
            </a:r>
          </a:p>
          <a:p>
            <a:pPr marL="342900" indent="-342900">
              <a:buAutoNum type="arabicPeriod"/>
            </a:pPr>
            <a:r>
              <a:rPr lang="en-US" sz="1200" dirty="0"/>
              <a:t>What makes love so difficult in our relationships with others?</a:t>
            </a:r>
          </a:p>
          <a:p>
            <a:pPr marL="342900" indent="-342900">
              <a:buAutoNum type="arabicPeriod"/>
            </a:pPr>
            <a:r>
              <a:rPr lang="en-US" sz="1200" dirty="0"/>
              <a:t>Name (1) way we can commit to demonstrating </a:t>
            </a:r>
            <a:r>
              <a:rPr lang="en-US" sz="1200" b="1" i="1" dirty="0"/>
              <a:t>more</a:t>
            </a:r>
            <a:r>
              <a:rPr lang="en-US" sz="1200" dirty="0"/>
              <a:t> love in our relationships with others – for me it would be actively </a:t>
            </a:r>
            <a:r>
              <a:rPr lang="en-US" sz="1200" b="1" dirty="0"/>
              <a:t>listening</a:t>
            </a:r>
            <a:r>
              <a:rPr lang="en-US" sz="1200" dirty="0"/>
              <a:t> as people are talking</a:t>
            </a:r>
          </a:p>
        </p:txBody>
      </p:sp>
      <p:sp>
        <p:nvSpPr>
          <p:cNvPr id="3" name="TextBox 2">
            <a:extLst>
              <a:ext uri="{FF2B5EF4-FFF2-40B4-BE49-F238E27FC236}">
                <a16:creationId xmlns:a16="http://schemas.microsoft.com/office/drawing/2014/main" id="{9F12F27D-D571-44BE-A473-9B9056326AFD}"/>
              </a:ext>
            </a:extLst>
          </p:cNvPr>
          <p:cNvSpPr txBox="1"/>
          <p:nvPr/>
        </p:nvSpPr>
        <p:spPr>
          <a:xfrm>
            <a:off x="599659" y="1841144"/>
            <a:ext cx="10959547" cy="1600438"/>
          </a:xfrm>
          <a:prstGeom prst="rect">
            <a:avLst/>
          </a:prstGeom>
          <a:noFill/>
        </p:spPr>
        <p:txBody>
          <a:bodyPr wrap="square" rtlCol="0">
            <a:spAutoFit/>
          </a:bodyPr>
          <a:lstStyle/>
          <a:p>
            <a:r>
              <a:rPr lang="en-US" sz="1400" b="1" dirty="0"/>
              <a:t>Chapter 1 – Monica &amp; Chelsea</a:t>
            </a:r>
          </a:p>
          <a:p>
            <a:pPr marL="342900" indent="-342900">
              <a:buAutoNum type="arabicPeriod"/>
            </a:pPr>
            <a:r>
              <a:rPr lang="en-US" sz="1200" dirty="0"/>
              <a:t>Name words you would use to describe Monica’s personality…Chelsea’s personality?</a:t>
            </a:r>
          </a:p>
          <a:p>
            <a:pPr marL="342900" indent="-342900">
              <a:buAutoNum type="arabicPeriod"/>
            </a:pPr>
            <a:r>
              <a:rPr lang="en-US" sz="1200" dirty="0"/>
              <a:t>How would you describe their friendship?</a:t>
            </a:r>
          </a:p>
          <a:p>
            <a:pPr marL="342900" indent="-342900">
              <a:buAutoNum type="arabicPeriod"/>
            </a:pPr>
            <a:r>
              <a:rPr lang="en-US" sz="1200" dirty="0"/>
              <a:t>Do you believe Chelsea is right to believe Donovan will stop his other relationships to date her?</a:t>
            </a:r>
          </a:p>
          <a:p>
            <a:pPr marL="342900" indent="-342900">
              <a:buFontTx/>
              <a:buAutoNum type="arabicPeriod"/>
            </a:pPr>
            <a:r>
              <a:rPr lang="en-US" sz="1200" dirty="0"/>
              <a:t>Do you believe teaching abstinence is still relevant in today’s society (i.e., please know this is not framed to ask you whether or  not you remained abstinent…this is asking whether we believe teaching abstinence before marriage is still relevant today…</a:t>
            </a:r>
          </a:p>
          <a:p>
            <a:pPr marL="342900" indent="-342900">
              <a:buFontTx/>
              <a:buAutoNum type="arabicPeriod"/>
            </a:pPr>
            <a:r>
              <a:rPr lang="en-US" sz="1200" dirty="0"/>
              <a:t>Name one lesson we can take away with us from this story – for me it would be to seek God in how to be a friend to each person (i.e., sometimes, we enter relationships w/preconceived notions of what friendship looks like for that person…all relationships are not the same)</a:t>
            </a:r>
          </a:p>
        </p:txBody>
      </p:sp>
      <p:sp>
        <p:nvSpPr>
          <p:cNvPr id="4" name="TextBox 3">
            <a:extLst>
              <a:ext uri="{FF2B5EF4-FFF2-40B4-BE49-F238E27FC236}">
                <a16:creationId xmlns:a16="http://schemas.microsoft.com/office/drawing/2014/main" id="{58202012-40FD-42E1-8A74-056AE3BDBDBD}"/>
              </a:ext>
            </a:extLst>
          </p:cNvPr>
          <p:cNvSpPr txBox="1"/>
          <p:nvPr/>
        </p:nvSpPr>
        <p:spPr>
          <a:xfrm>
            <a:off x="599659" y="3412553"/>
            <a:ext cx="10422835" cy="1415772"/>
          </a:xfrm>
          <a:prstGeom prst="rect">
            <a:avLst/>
          </a:prstGeom>
          <a:noFill/>
        </p:spPr>
        <p:txBody>
          <a:bodyPr wrap="square" rtlCol="0">
            <a:spAutoFit/>
          </a:bodyPr>
          <a:lstStyle/>
          <a:p>
            <a:r>
              <a:rPr lang="en-US" sz="1400" b="1" dirty="0"/>
              <a:t>Chapter 2 – Elizabeth &amp; Tyler</a:t>
            </a:r>
          </a:p>
          <a:p>
            <a:pPr marL="342900" indent="-342900">
              <a:buAutoNum type="arabicPeriod"/>
            </a:pPr>
            <a:r>
              <a:rPr lang="en-US" sz="1200" dirty="0"/>
              <a:t>Name words to describe Elizabeth &amp; Tyler’s relationship?</a:t>
            </a:r>
          </a:p>
          <a:p>
            <a:pPr marL="342900" indent="-342900">
              <a:buAutoNum type="arabicPeriod"/>
            </a:pPr>
            <a:r>
              <a:rPr lang="en-US" sz="1200" dirty="0"/>
              <a:t>Do you believe Tyler made the right decision to come clean w/Elizabeth or should he have “left it in the past” as Kevin was suggesting (i.e., ”what she doesn’t know won’t hurt her”)?</a:t>
            </a:r>
          </a:p>
          <a:p>
            <a:pPr marL="342900" indent="-342900">
              <a:buAutoNum type="arabicPeriod"/>
            </a:pPr>
            <a:r>
              <a:rPr lang="en-US" sz="1200" dirty="0"/>
              <a:t>What do you think about Elizabeth’s initial response?  Her eventual response?</a:t>
            </a:r>
          </a:p>
          <a:p>
            <a:pPr marL="342900" indent="-342900">
              <a:buAutoNum type="arabicPeriod"/>
            </a:pPr>
            <a:r>
              <a:rPr lang="en-US" sz="1200" dirty="0"/>
              <a:t>Name one lesson we can take away with us from this story – for me, love is synonymous w/forgiveness, however, I recognize I may not always be quick to forgive others who hurt me in life.  I must practice forgiveness daily.</a:t>
            </a:r>
          </a:p>
        </p:txBody>
      </p:sp>
      <p:sp>
        <p:nvSpPr>
          <p:cNvPr id="5" name="TextBox 4">
            <a:extLst>
              <a:ext uri="{FF2B5EF4-FFF2-40B4-BE49-F238E27FC236}">
                <a16:creationId xmlns:a16="http://schemas.microsoft.com/office/drawing/2014/main" id="{A4D6CE87-F9E3-48C2-ACAB-62D08EFEBD49}"/>
              </a:ext>
            </a:extLst>
          </p:cNvPr>
          <p:cNvSpPr txBox="1"/>
          <p:nvPr/>
        </p:nvSpPr>
        <p:spPr>
          <a:xfrm>
            <a:off x="599659" y="4817832"/>
            <a:ext cx="10926417" cy="1231106"/>
          </a:xfrm>
          <a:prstGeom prst="rect">
            <a:avLst/>
          </a:prstGeom>
          <a:noFill/>
        </p:spPr>
        <p:txBody>
          <a:bodyPr wrap="square" rtlCol="0">
            <a:spAutoFit/>
          </a:bodyPr>
          <a:lstStyle/>
          <a:p>
            <a:r>
              <a:rPr lang="en-US" sz="1400" b="1" dirty="0"/>
              <a:t>Chapter 3 – Sadie &amp; John</a:t>
            </a:r>
          </a:p>
          <a:p>
            <a:pPr marL="342900" indent="-342900">
              <a:buAutoNum type="arabicPeriod"/>
            </a:pPr>
            <a:r>
              <a:rPr lang="en-US" sz="1200" dirty="0"/>
              <a:t>Name words to describe Sadie and John’s personalities</a:t>
            </a:r>
          </a:p>
          <a:p>
            <a:pPr marL="342900" indent="-342900">
              <a:buAutoNum type="arabicPeriod"/>
            </a:pPr>
            <a:r>
              <a:rPr lang="en-US" sz="1200" dirty="0"/>
              <a:t>What do you think about their relationship?</a:t>
            </a:r>
          </a:p>
          <a:p>
            <a:pPr marL="342900" indent="-342900">
              <a:buAutoNum type="arabicPeriod"/>
            </a:pPr>
            <a:r>
              <a:rPr lang="en-US" sz="1200" dirty="0"/>
              <a:t>What do you think about John’s initial decision to try and take care of Sadie at home?  His eventual decision to take her to a nursing home?</a:t>
            </a:r>
          </a:p>
          <a:p>
            <a:pPr marL="342900" indent="-342900">
              <a:buAutoNum type="arabicPeriod"/>
            </a:pPr>
            <a:r>
              <a:rPr lang="en-US" sz="1200" dirty="0"/>
              <a:t>Name one lesson we can take away with us from this story – someone once told me that love is a choice and I never forgot it…we make the choice daily whether to love others even when doing so may be difficult </a:t>
            </a:r>
          </a:p>
        </p:txBody>
      </p:sp>
      <p:sp>
        <p:nvSpPr>
          <p:cNvPr id="6" name="TextBox 5">
            <a:extLst>
              <a:ext uri="{FF2B5EF4-FFF2-40B4-BE49-F238E27FC236}">
                <a16:creationId xmlns:a16="http://schemas.microsoft.com/office/drawing/2014/main" id="{DF86D6FB-AE17-4442-A302-E1A80B334A51}"/>
              </a:ext>
            </a:extLst>
          </p:cNvPr>
          <p:cNvSpPr txBox="1"/>
          <p:nvPr/>
        </p:nvSpPr>
        <p:spPr>
          <a:xfrm>
            <a:off x="599659" y="6048938"/>
            <a:ext cx="10515601" cy="307777"/>
          </a:xfrm>
          <a:prstGeom prst="rect">
            <a:avLst/>
          </a:prstGeom>
          <a:noFill/>
        </p:spPr>
        <p:txBody>
          <a:bodyPr wrap="square" rtlCol="0">
            <a:spAutoFit/>
          </a:bodyPr>
          <a:lstStyle/>
          <a:p>
            <a:r>
              <a:rPr lang="en-US" sz="1400" b="1" dirty="0"/>
              <a:t>Feedback on the Book or Book Club?</a:t>
            </a:r>
          </a:p>
        </p:txBody>
      </p:sp>
      <p:pic>
        <p:nvPicPr>
          <p:cNvPr id="11" name="Picture 10" descr="Couple holding hands">
            <a:extLst>
              <a:ext uri="{FF2B5EF4-FFF2-40B4-BE49-F238E27FC236}">
                <a16:creationId xmlns:a16="http://schemas.microsoft.com/office/drawing/2014/main" id="{2A5CF934-338A-410B-BF00-0969BC729F80}"/>
              </a:ext>
            </a:extLst>
          </p:cNvPr>
          <p:cNvPicPr>
            <a:picLocks noChangeAspect="1"/>
          </p:cNvPicPr>
          <p:nvPr/>
        </p:nvPicPr>
        <p:blipFill>
          <a:blip r:embed="rId2">
            <a:alphaModFix amt="23000"/>
          </a:blip>
          <a:stretch>
            <a:fillRect/>
          </a:stretch>
        </p:blipFill>
        <p:spPr>
          <a:xfrm>
            <a:off x="225050" y="270210"/>
            <a:ext cx="11741900" cy="6342743"/>
          </a:xfrm>
          <a:prstGeom prst="rect">
            <a:avLst/>
          </a:prstGeom>
        </p:spPr>
      </p:pic>
    </p:spTree>
    <p:extLst>
      <p:ext uri="{BB962C8B-B14F-4D97-AF65-F5344CB8AC3E}">
        <p14:creationId xmlns:p14="http://schemas.microsoft.com/office/powerpoint/2010/main" val="258057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9" name="Rectangle 18">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21" name="Rectangle 2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ands reaching out">
            <a:extLst>
              <a:ext uri="{FF2B5EF4-FFF2-40B4-BE49-F238E27FC236}">
                <a16:creationId xmlns:a16="http://schemas.microsoft.com/office/drawing/2014/main" id="{444CFA97-F045-4BDC-89BC-D994CF513F5A}"/>
              </a:ext>
            </a:extLst>
          </p:cNvPr>
          <p:cNvPicPr>
            <a:picLocks noChangeAspect="1"/>
          </p:cNvPicPr>
          <p:nvPr/>
        </p:nvPicPr>
        <p:blipFill rotWithShape="1">
          <a:blip r:embed="rId2">
            <a:alphaModFix amt="35000"/>
          </a:blip>
          <a:srcRect t="12171" b="13078"/>
          <a:stretch/>
        </p:blipFill>
        <p:spPr>
          <a:xfrm>
            <a:off x="20" y="7841619"/>
            <a:ext cx="12191980" cy="6857990"/>
          </a:xfrm>
          <a:prstGeom prst="rect">
            <a:avLst/>
          </a:prstGeom>
        </p:spPr>
      </p:pic>
      <p:sp>
        <p:nvSpPr>
          <p:cNvPr id="5" name="TextBox 4">
            <a:extLst>
              <a:ext uri="{FF2B5EF4-FFF2-40B4-BE49-F238E27FC236}">
                <a16:creationId xmlns:a16="http://schemas.microsoft.com/office/drawing/2014/main" id="{163336AF-B36F-47B6-A340-3EF10073516E}"/>
              </a:ext>
            </a:extLst>
          </p:cNvPr>
          <p:cNvSpPr txBox="1"/>
          <p:nvPr/>
        </p:nvSpPr>
        <p:spPr>
          <a:xfrm>
            <a:off x="234696" y="289091"/>
            <a:ext cx="11519982" cy="3849624"/>
          </a:xfrm>
          <a:prstGeom prst="rect">
            <a:avLst/>
          </a:prstGeom>
        </p:spPr>
        <p:txBody>
          <a:bodyPr vert="horz" lIns="91440" tIns="45720" rIns="91440" bIns="45720" rtlCol="0">
            <a:normAutofit/>
          </a:bodyPr>
          <a:lstStyle/>
          <a:p>
            <a:pPr marR="0">
              <a:spcBef>
                <a:spcPts val="0"/>
              </a:spcBef>
              <a:spcAft>
                <a:spcPts val="800"/>
              </a:spcAft>
              <a:buClr>
                <a:schemeClr val="tx1">
                  <a:lumMod val="85000"/>
                  <a:lumOff val="15000"/>
                </a:schemeClr>
              </a:buClr>
            </a:pPr>
            <a:r>
              <a:rPr lang="en-US" sz="1400" b="1" dirty="0">
                <a:effectLst/>
              </a:rPr>
              <a:t>Monica &amp; Chelsea Lesson Plan</a:t>
            </a:r>
            <a:endParaRPr lang="en-US" sz="1400" dirty="0">
              <a:effectLst/>
            </a:endParaRPr>
          </a:p>
          <a:p>
            <a:pPr marL="502920" indent="-342900">
              <a:buClr>
                <a:schemeClr val="tx1">
                  <a:lumMod val="85000"/>
                  <a:lumOff val="15000"/>
                </a:schemeClr>
              </a:buClr>
              <a:buFont typeface="+mj-lt"/>
              <a:buAutoNum type="arabicPeriod"/>
            </a:pPr>
            <a:r>
              <a:rPr lang="en-US" sz="1200" dirty="0">
                <a:effectLst/>
              </a:rPr>
              <a:t>Do the words below describe Monica’s personality?  What examples can you give from the story that demonstrate these personality traits?</a:t>
            </a:r>
          </a:p>
          <a:p>
            <a:pPr marL="902970" marR="0" lvl="1" indent="-342900">
              <a:spcBef>
                <a:spcPts val="0"/>
              </a:spcBef>
              <a:spcAft>
                <a:spcPts val="0"/>
              </a:spcAft>
              <a:buClr>
                <a:schemeClr val="tx1">
                  <a:lumMod val="85000"/>
                  <a:lumOff val="15000"/>
                </a:schemeClr>
              </a:buClr>
              <a:buFont typeface="+mj-lt"/>
              <a:buAutoNum type="alphaLcParenR"/>
            </a:pPr>
            <a:r>
              <a:rPr lang="en-US" sz="1200" dirty="0">
                <a:effectLst/>
              </a:rPr>
              <a:t>Kind, loyal, attractive yet slightly insecure</a:t>
            </a:r>
          </a:p>
          <a:p>
            <a:pPr marL="502920" marR="0" lvl="0" indent="-342900">
              <a:spcBef>
                <a:spcPts val="0"/>
              </a:spcBef>
              <a:spcAft>
                <a:spcPts val="0"/>
              </a:spcAft>
              <a:buClr>
                <a:schemeClr val="tx1">
                  <a:lumMod val="85000"/>
                  <a:lumOff val="15000"/>
                </a:schemeClr>
              </a:buClr>
              <a:buFont typeface="+mj-lt"/>
              <a:buAutoNum type="arabicPeriod"/>
            </a:pPr>
            <a:r>
              <a:rPr lang="en-US" sz="1200" dirty="0">
                <a:effectLst/>
                <a:ea typeface="Calibri" panose="020F0502020204030204" pitchFamily="34" charset="0"/>
                <a:cs typeface="Times New Roman" panose="02020603050405020304" pitchFamily="18" charset="0"/>
              </a:rPr>
              <a:t>What do you think about Monica’s description of herself as “the exact </a:t>
            </a:r>
            <a:r>
              <a:rPr lang="en-US" sz="1200" i="1" dirty="0">
                <a:effectLst/>
                <a:ea typeface="Calibri" panose="020F0502020204030204" pitchFamily="34" charset="0"/>
                <a:cs typeface="Times New Roman" panose="02020603050405020304" pitchFamily="18" charset="0"/>
              </a:rPr>
              <a:t>opposite</a:t>
            </a:r>
            <a:r>
              <a:rPr lang="en-US" sz="1200" dirty="0">
                <a:effectLst/>
                <a:ea typeface="Calibri" panose="020F0502020204030204" pitchFamily="34" charset="0"/>
                <a:cs typeface="Times New Roman" panose="02020603050405020304" pitchFamily="18" charset="0"/>
              </a:rPr>
              <a:t> of Chelsea with a ‘dark brown complexion, jet black hair, pleasantly plump and what her father calls, ‘attractive?”  Do you believe this description speaks to how she may feel about herself?</a:t>
            </a:r>
          </a:p>
          <a:p>
            <a:pPr marL="502920" indent="-342900">
              <a:buClr>
                <a:schemeClr val="tx1">
                  <a:lumMod val="85000"/>
                  <a:lumOff val="15000"/>
                </a:schemeClr>
              </a:buClr>
              <a:buFont typeface="+mj-lt"/>
              <a:buAutoNum type="arabicPeriod"/>
            </a:pPr>
            <a:r>
              <a:rPr lang="en-US" sz="1200" dirty="0">
                <a:effectLst/>
              </a:rPr>
              <a:t>Do the words below describe Chelsea’s personality?  What examples from the story demonstrate these personality traits? </a:t>
            </a:r>
          </a:p>
          <a:p>
            <a:pPr marL="902970" marR="0" lvl="1" indent="-342900">
              <a:spcBef>
                <a:spcPts val="0"/>
              </a:spcBef>
              <a:spcAft>
                <a:spcPts val="0"/>
              </a:spcAft>
              <a:buClr>
                <a:schemeClr val="tx1">
                  <a:lumMod val="85000"/>
                  <a:lumOff val="15000"/>
                </a:schemeClr>
              </a:buClr>
              <a:buFont typeface="+mj-lt"/>
              <a:buAutoNum type="alphaLcParenR"/>
            </a:pPr>
            <a:r>
              <a:rPr lang="en-US" sz="1200" dirty="0">
                <a:effectLst/>
              </a:rPr>
              <a:t>Bold, confident, pretty, self-absorbed</a:t>
            </a:r>
          </a:p>
          <a:p>
            <a:pPr marL="502920" marR="0" lvl="0" indent="-342900">
              <a:spcBef>
                <a:spcPts val="0"/>
              </a:spcBef>
              <a:spcAft>
                <a:spcPts val="0"/>
              </a:spcAft>
              <a:buClr>
                <a:schemeClr val="tx1">
                  <a:lumMod val="85000"/>
                  <a:lumOff val="15000"/>
                </a:schemeClr>
              </a:buClr>
              <a:buFont typeface="+mj-lt"/>
              <a:buAutoNum type="arabicPeriod"/>
            </a:pPr>
            <a:r>
              <a:rPr lang="en-US" sz="1200" dirty="0">
                <a:effectLst/>
                <a:ea typeface="Calibri" panose="020F0502020204030204" pitchFamily="34" charset="0"/>
                <a:cs typeface="Times New Roman" panose="02020603050405020304" pitchFamily="18" charset="0"/>
              </a:rPr>
              <a:t>Do you have a first impression of Monica and her relationship with her parents? What impact do you believe their </a:t>
            </a:r>
            <a:r>
              <a:rPr lang="en-US" sz="1200" dirty="0">
                <a:ea typeface="Calibri" panose="020F0502020204030204" pitchFamily="34" charset="0"/>
                <a:cs typeface="Times New Roman" panose="02020603050405020304" pitchFamily="18" charset="0"/>
              </a:rPr>
              <a:t>“rules” and </a:t>
            </a:r>
            <a:r>
              <a:rPr lang="en-US" sz="1200" dirty="0">
                <a:effectLst/>
                <a:ea typeface="Calibri" panose="020F0502020204030204" pitchFamily="34" charset="0"/>
                <a:cs typeface="Times New Roman" panose="02020603050405020304" pitchFamily="18" charset="0"/>
              </a:rPr>
              <a:t>relationship with their daughter have on who she is today?  </a:t>
            </a:r>
            <a:r>
              <a:rPr lang="en-US" sz="1200" dirty="0">
                <a:effectLst/>
              </a:rPr>
              <a:t>Name (2) values or lessons Monica’s parents have passed down to her.</a:t>
            </a:r>
          </a:p>
          <a:p>
            <a:pPr marL="502920" marR="0" lvl="0" indent="-342900">
              <a:spcBef>
                <a:spcPts val="0"/>
              </a:spcBef>
              <a:spcAft>
                <a:spcPts val="0"/>
              </a:spcAft>
              <a:buClr>
                <a:schemeClr val="tx1">
                  <a:lumMod val="85000"/>
                  <a:lumOff val="15000"/>
                </a:schemeClr>
              </a:buClr>
              <a:buFont typeface="+mj-lt"/>
              <a:buAutoNum type="arabicPeriod"/>
            </a:pPr>
            <a:r>
              <a:rPr lang="en-US" sz="1200" dirty="0">
                <a:effectLst/>
              </a:rPr>
              <a:t>Describe Monica and Chelsea’s friendship.</a:t>
            </a:r>
          </a:p>
          <a:p>
            <a:pPr marL="502920" marR="0" lvl="0" indent="-342900">
              <a:spcBef>
                <a:spcPts val="0"/>
              </a:spcBef>
              <a:spcAft>
                <a:spcPts val="0"/>
              </a:spcAft>
              <a:buClr>
                <a:schemeClr val="tx1">
                  <a:lumMod val="85000"/>
                  <a:lumOff val="15000"/>
                </a:schemeClr>
              </a:buClr>
              <a:buFont typeface="+mj-lt"/>
              <a:buAutoNum type="arabicPeriod"/>
            </a:pPr>
            <a:r>
              <a:rPr lang="en-US" sz="1200" dirty="0">
                <a:effectLst/>
              </a:rPr>
              <a:t>Do you believe Chelsea is correct to believe that once Donovan starts dating her, he will break it off with his other girlfriends? Why or why not?</a:t>
            </a:r>
          </a:p>
          <a:p>
            <a:pPr marL="502920" marR="0" lvl="0" indent="-342900">
              <a:spcBef>
                <a:spcPts val="0"/>
              </a:spcBef>
              <a:spcAft>
                <a:spcPts val="0"/>
              </a:spcAft>
              <a:buClr>
                <a:schemeClr val="tx1">
                  <a:lumMod val="85000"/>
                  <a:lumOff val="15000"/>
                </a:schemeClr>
              </a:buClr>
              <a:buFont typeface="+mj-lt"/>
              <a:buAutoNum type="arabicPeriod"/>
            </a:pPr>
            <a:r>
              <a:rPr lang="en-US" sz="1200" dirty="0">
                <a:effectLst/>
              </a:rPr>
              <a:t>What is your first impression of Michael?  What do you admire about him?</a:t>
            </a:r>
          </a:p>
          <a:p>
            <a:pPr marL="502920" marR="0" lvl="0" indent="-342900">
              <a:spcBef>
                <a:spcPts val="0"/>
              </a:spcBef>
              <a:spcAft>
                <a:spcPts val="0"/>
              </a:spcAft>
              <a:buClr>
                <a:schemeClr val="tx1">
                  <a:lumMod val="85000"/>
                  <a:lumOff val="15000"/>
                </a:schemeClr>
              </a:buClr>
              <a:buFont typeface="+mj-lt"/>
              <a:buAutoNum type="arabicPeriod"/>
            </a:pPr>
            <a:r>
              <a:rPr lang="en-US" sz="1200" dirty="0">
                <a:effectLst/>
                <a:ea typeface="Calibri" panose="020F0502020204030204" pitchFamily="34" charset="0"/>
                <a:cs typeface="Times New Roman" panose="02020603050405020304" pitchFamily="18" charset="0"/>
              </a:rPr>
              <a:t>You will recall in the book that Monica and Chelsea made a recent commitment to abstinence when they were thirteen.  Do you believe teaching abstinence is still relevant today (please note not asking whether you chose to be abstinent, but rather if teaching it…in today’s culture…is still relevant)?</a:t>
            </a:r>
          </a:p>
          <a:p>
            <a:pPr marL="502920" indent="-342900">
              <a:buClr>
                <a:schemeClr val="tx1">
                  <a:lumMod val="85000"/>
                  <a:lumOff val="15000"/>
                </a:schemeClr>
              </a:buClr>
              <a:buFont typeface="+mj-lt"/>
              <a:buAutoNum type="arabicPeriod"/>
            </a:pPr>
            <a:r>
              <a:rPr lang="en-US" sz="1200" dirty="0">
                <a:effectLst/>
                <a:ea typeface="Calibri" panose="020F0502020204030204" pitchFamily="34" charset="0"/>
                <a:cs typeface="Times New Roman" panose="02020603050405020304" pitchFamily="18" charset="0"/>
              </a:rPr>
              <a:t>Are there other parts of this story that stood out for you?  If so, what are they?</a:t>
            </a:r>
          </a:p>
          <a:p>
            <a:pPr marL="502920" marR="0" lvl="0" indent="-342900">
              <a:spcBef>
                <a:spcPts val="0"/>
              </a:spcBef>
              <a:spcAft>
                <a:spcPts val="800"/>
              </a:spcAft>
              <a:buClr>
                <a:schemeClr val="tx1">
                  <a:lumMod val="85000"/>
                  <a:lumOff val="15000"/>
                </a:schemeClr>
              </a:buClr>
              <a:buFont typeface="+mj-lt"/>
              <a:buAutoNum type="arabicPeriod"/>
            </a:pPr>
            <a:r>
              <a:rPr lang="en-US" sz="1200" dirty="0">
                <a:effectLst/>
              </a:rPr>
              <a:t>What is (1) Lesson Learned you can come away with after reading this story?</a:t>
            </a:r>
          </a:p>
        </p:txBody>
      </p:sp>
      <p:sp>
        <p:nvSpPr>
          <p:cNvPr id="23" name="Rectangle 2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
        <p:nvSpPr>
          <p:cNvPr id="6" name="TextBox 5">
            <a:extLst>
              <a:ext uri="{FF2B5EF4-FFF2-40B4-BE49-F238E27FC236}">
                <a16:creationId xmlns:a16="http://schemas.microsoft.com/office/drawing/2014/main" id="{A7A51EDA-337A-4B71-90C4-1CA4E8C554E7}"/>
              </a:ext>
            </a:extLst>
          </p:cNvPr>
          <p:cNvSpPr txBox="1"/>
          <p:nvPr/>
        </p:nvSpPr>
        <p:spPr>
          <a:xfrm>
            <a:off x="355158" y="3526801"/>
            <a:ext cx="11516868" cy="2784032"/>
          </a:xfrm>
          <a:prstGeom prst="rect">
            <a:avLst/>
          </a:prstGeom>
          <a:noFill/>
        </p:spPr>
        <p:txBody>
          <a:bodyPr wrap="square">
            <a:spAutoFit/>
          </a:bodyPr>
          <a:lstStyle/>
          <a:p>
            <a:pPr marL="0" marR="0">
              <a:lnSpc>
                <a:spcPct val="107000"/>
              </a:lnSpc>
              <a:spcBef>
                <a:spcPts val="0"/>
              </a:spcBef>
              <a:spcAft>
                <a:spcPts val="800"/>
              </a:spcAft>
            </a:pPr>
            <a:r>
              <a:rPr lang="en-US" sz="1400" b="1" dirty="0">
                <a:effectLst/>
                <a:ea typeface="Calibri" panose="020F0502020204030204" pitchFamily="34" charset="0"/>
                <a:cs typeface="Times New Roman" panose="02020603050405020304" pitchFamily="18" charset="0"/>
              </a:rPr>
              <a:t>Elizabeth &amp; Tyler Lesson Plan</a:t>
            </a:r>
            <a:endParaRPr lang="en-US" sz="1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ea typeface="Calibri" panose="020F0502020204030204" pitchFamily="34" charset="0"/>
                <a:cs typeface="Times New Roman" panose="02020603050405020304" pitchFamily="18" charset="0"/>
              </a:rPr>
              <a:t>What words would you use to describe Elizabeth? Tyler?</a:t>
            </a:r>
          </a:p>
          <a:p>
            <a:pPr marL="342900" marR="0" lvl="0" indent="-342900">
              <a:lnSpc>
                <a:spcPct val="107000"/>
              </a:lnSpc>
              <a:spcBef>
                <a:spcPts val="0"/>
              </a:spcBef>
              <a:spcAft>
                <a:spcPts val="0"/>
              </a:spcAft>
              <a:buFont typeface="+mj-lt"/>
              <a:buAutoNum type="arabicPeriod"/>
            </a:pPr>
            <a:r>
              <a:rPr lang="en-US" sz="1200" dirty="0">
                <a:effectLst/>
                <a:ea typeface="Calibri" panose="020F0502020204030204" pitchFamily="34" charset="0"/>
                <a:cs typeface="Times New Roman" panose="02020603050405020304" pitchFamily="18" charset="0"/>
              </a:rPr>
              <a:t>Describe Elizabeth &amp; Tyler’s relationship?  Do you admire their relationship? Why or why not?</a:t>
            </a:r>
          </a:p>
          <a:p>
            <a:pPr marL="342900" marR="0" lvl="0" indent="-342900">
              <a:lnSpc>
                <a:spcPct val="107000"/>
              </a:lnSpc>
              <a:spcBef>
                <a:spcPts val="0"/>
              </a:spcBef>
              <a:spcAft>
                <a:spcPts val="0"/>
              </a:spcAft>
              <a:buFont typeface="+mj-lt"/>
              <a:buAutoNum type="arabicPeriod"/>
            </a:pPr>
            <a:r>
              <a:rPr lang="en-US" sz="1200" dirty="0">
                <a:effectLst/>
                <a:ea typeface="Calibri" panose="020F0502020204030204" pitchFamily="34" charset="0"/>
                <a:cs typeface="Times New Roman" panose="02020603050405020304" pitchFamily="18" charset="0"/>
              </a:rPr>
              <a:t>What words would you use to describe Kyla?  Kevin?</a:t>
            </a:r>
          </a:p>
          <a:p>
            <a:pPr marL="342900" marR="0" lvl="0" indent="-342900">
              <a:lnSpc>
                <a:spcPct val="107000"/>
              </a:lnSpc>
              <a:spcBef>
                <a:spcPts val="0"/>
              </a:spcBef>
              <a:spcAft>
                <a:spcPts val="0"/>
              </a:spcAft>
              <a:buFont typeface="+mj-lt"/>
              <a:buAutoNum type="arabicPeriod"/>
            </a:pPr>
            <a:r>
              <a:rPr lang="en-US" sz="1200" dirty="0">
                <a:effectLst/>
                <a:ea typeface="Calibri" panose="020F0502020204030204" pitchFamily="34" charset="0"/>
                <a:cs typeface="Times New Roman" panose="02020603050405020304" pitchFamily="18" charset="0"/>
              </a:rPr>
              <a:t>Describe Kyla and Kevin’s relationship?  Do you admire their relationship? Why or why not?</a:t>
            </a:r>
          </a:p>
          <a:p>
            <a:pPr marL="342900" marR="0" lvl="0" indent="-342900">
              <a:lnSpc>
                <a:spcPct val="107000"/>
              </a:lnSpc>
              <a:spcBef>
                <a:spcPts val="0"/>
              </a:spcBef>
              <a:spcAft>
                <a:spcPts val="0"/>
              </a:spcAft>
              <a:buFont typeface="+mj-lt"/>
              <a:buAutoNum type="arabicPeriod"/>
            </a:pPr>
            <a:r>
              <a:rPr lang="en-US" sz="1200" dirty="0">
                <a:ea typeface="Calibri" panose="020F0502020204030204" pitchFamily="34" charset="0"/>
                <a:cs typeface="Times New Roman" panose="02020603050405020304" pitchFamily="18" charset="0"/>
              </a:rPr>
              <a:t>What do you think about Libby’s advice to Kyla that it typically takes 3 – 5 years to really get to know someone vs. getting engaged to someone after only 5 months of dating?  Do you believe the amount of time a couple spends getting to know each other prior to marriage actually  matters?</a:t>
            </a:r>
          </a:p>
          <a:p>
            <a:pPr marL="342900" marR="0" lvl="0" indent="-342900">
              <a:lnSpc>
                <a:spcPct val="107000"/>
              </a:lnSpc>
              <a:spcBef>
                <a:spcPts val="0"/>
              </a:spcBef>
              <a:spcAft>
                <a:spcPts val="0"/>
              </a:spcAft>
              <a:buFont typeface="+mj-lt"/>
              <a:buAutoNum type="arabicPeriod"/>
            </a:pPr>
            <a:r>
              <a:rPr lang="en-US" sz="1200" dirty="0">
                <a:effectLst/>
                <a:ea typeface="Calibri" panose="020F0502020204030204" pitchFamily="34" charset="0"/>
                <a:cs typeface="Times New Roman" panose="02020603050405020304" pitchFamily="18" charset="0"/>
              </a:rPr>
              <a:t>What criteria does it appear Kyla is using to convince herself that Kevin will make her a good husband? Do you agree or disagree? Why or why not?</a:t>
            </a:r>
          </a:p>
          <a:p>
            <a:pPr marL="342900" marR="0" lvl="0" indent="-342900">
              <a:lnSpc>
                <a:spcPct val="107000"/>
              </a:lnSpc>
              <a:spcBef>
                <a:spcPts val="0"/>
              </a:spcBef>
              <a:spcAft>
                <a:spcPts val="0"/>
              </a:spcAft>
              <a:buFont typeface="+mj-lt"/>
              <a:buAutoNum type="arabicPeriod"/>
            </a:pPr>
            <a:r>
              <a:rPr lang="en-US" sz="1200" dirty="0">
                <a:ea typeface="Calibri" panose="020F0502020204030204" pitchFamily="34" charset="0"/>
                <a:cs typeface="Times New Roman" panose="02020603050405020304" pitchFamily="18" charset="0"/>
              </a:rPr>
              <a:t>What do you think about the circumstances that led to Tyler cheating (i.e., communicating on FB with someone he used to date, meeting her for lunch, accepting her phone number and </a:t>
            </a:r>
            <a:r>
              <a:rPr lang="en-US" sz="1200" i="1" dirty="0">
                <a:ea typeface="Calibri" panose="020F0502020204030204" pitchFamily="34" charset="0"/>
                <a:cs typeface="Times New Roman" panose="02020603050405020304" pitchFamily="18" charset="0"/>
              </a:rPr>
              <a:t>not</a:t>
            </a:r>
            <a:r>
              <a:rPr lang="en-US" sz="1200" dirty="0">
                <a:ea typeface="Calibri" panose="020F0502020204030204" pitchFamily="34" charset="0"/>
                <a:cs typeface="Times New Roman" panose="02020603050405020304" pitchFamily="18" charset="0"/>
              </a:rPr>
              <a:t> telling Libby about </a:t>
            </a:r>
            <a:r>
              <a:rPr lang="en-US" sz="1200" i="1" dirty="0">
                <a:ea typeface="Calibri" panose="020F0502020204030204" pitchFamily="34" charset="0"/>
                <a:cs typeface="Times New Roman" panose="02020603050405020304" pitchFamily="18" charset="0"/>
              </a:rPr>
              <a:t>any</a:t>
            </a:r>
            <a:r>
              <a:rPr lang="en-US" sz="1200" dirty="0">
                <a:ea typeface="Calibri" panose="020F0502020204030204" pitchFamily="34" charset="0"/>
                <a:cs typeface="Times New Roman" panose="02020603050405020304" pitchFamily="18" charset="0"/>
              </a:rPr>
              <a:t> of it initially)?  Do you believe he made the right choice not to tell Libby about it / her?</a:t>
            </a:r>
          </a:p>
          <a:p>
            <a:pPr marL="342900" marR="0" lvl="0" indent="-342900">
              <a:lnSpc>
                <a:spcPct val="107000"/>
              </a:lnSpc>
              <a:spcBef>
                <a:spcPts val="0"/>
              </a:spcBef>
              <a:spcAft>
                <a:spcPts val="0"/>
              </a:spcAft>
              <a:buFont typeface="+mj-lt"/>
              <a:buAutoNum type="arabicPeriod"/>
            </a:pPr>
            <a:r>
              <a:rPr lang="en-US" sz="1200" dirty="0">
                <a:effectLst/>
                <a:ea typeface="Calibri" panose="020F0502020204030204" pitchFamily="34" charset="0"/>
                <a:cs typeface="Times New Roman" panose="02020603050405020304" pitchFamily="18" charset="0"/>
              </a:rPr>
              <a:t>What do you think about the advice Kevin gave Tyler after the offense?  Do you agree w/him that it is best to “leave it in the past” and not tell Libby?</a:t>
            </a:r>
          </a:p>
          <a:p>
            <a:pPr marL="342900" marR="0" lvl="0" indent="-342900">
              <a:lnSpc>
                <a:spcPct val="107000"/>
              </a:lnSpc>
              <a:spcBef>
                <a:spcPts val="0"/>
              </a:spcBef>
              <a:spcAft>
                <a:spcPts val="0"/>
              </a:spcAft>
              <a:buFont typeface="+mj-lt"/>
              <a:buAutoNum type="arabicPeriod"/>
            </a:pPr>
            <a:r>
              <a:rPr lang="en-US" sz="1200" dirty="0">
                <a:effectLst/>
                <a:ea typeface="Calibri" panose="020F0502020204030204" pitchFamily="34" charset="0"/>
                <a:cs typeface="Times New Roman" panose="02020603050405020304" pitchFamily="18" charset="0"/>
              </a:rPr>
              <a:t>Describe Tyler’s apology to Elizabeth…was it humble? Did he “own” his mistake?</a:t>
            </a:r>
          </a:p>
          <a:p>
            <a:pPr marL="342900" marR="0" lvl="0" indent="-342900">
              <a:lnSpc>
                <a:spcPct val="107000"/>
              </a:lnSpc>
              <a:spcBef>
                <a:spcPts val="0"/>
              </a:spcBef>
              <a:spcAft>
                <a:spcPts val="0"/>
              </a:spcAft>
              <a:buFont typeface="+mj-lt"/>
              <a:buAutoNum type="arabicPeriod"/>
            </a:pPr>
            <a:r>
              <a:rPr lang="en-US" sz="1200" dirty="0">
                <a:effectLst/>
                <a:ea typeface="Calibri" panose="020F0502020204030204" pitchFamily="34" charset="0"/>
                <a:cs typeface="Times New Roman" panose="02020603050405020304" pitchFamily="18" charset="0"/>
              </a:rPr>
              <a:t>What is (1) Lesson Learned you can come away with after reading this story?</a:t>
            </a:r>
          </a:p>
        </p:txBody>
      </p:sp>
      <p:pic>
        <p:nvPicPr>
          <p:cNvPr id="3" name="Picture 2" descr="Hands reaching out">
            <a:extLst>
              <a:ext uri="{FF2B5EF4-FFF2-40B4-BE49-F238E27FC236}">
                <a16:creationId xmlns:a16="http://schemas.microsoft.com/office/drawing/2014/main" id="{B20F1969-C451-4807-9269-47C65688CAC4}"/>
              </a:ext>
            </a:extLst>
          </p:cNvPr>
          <p:cNvPicPr>
            <a:picLocks noChangeAspect="1"/>
          </p:cNvPicPr>
          <p:nvPr/>
        </p:nvPicPr>
        <p:blipFill>
          <a:blip r:embed="rId2">
            <a:alphaModFix amt="20000"/>
          </a:blip>
          <a:stretch>
            <a:fillRect/>
          </a:stretch>
        </p:blipFill>
        <p:spPr>
          <a:xfrm>
            <a:off x="0" y="0"/>
            <a:ext cx="12159930" cy="6858000"/>
          </a:xfrm>
          <a:prstGeom prst="rect">
            <a:avLst/>
          </a:prstGeom>
        </p:spPr>
      </p:pic>
    </p:spTree>
    <p:extLst>
      <p:ext uri="{BB962C8B-B14F-4D97-AF65-F5344CB8AC3E}">
        <p14:creationId xmlns:p14="http://schemas.microsoft.com/office/powerpoint/2010/main" val="13844608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1" name="Rectangle 30">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33" name="Rectangle 32">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mall flat leaves">
            <a:extLst>
              <a:ext uri="{FF2B5EF4-FFF2-40B4-BE49-F238E27FC236}">
                <a16:creationId xmlns:a16="http://schemas.microsoft.com/office/drawing/2014/main" id="{645680B0-D267-4E66-911F-9D28E6410C69}"/>
              </a:ext>
            </a:extLst>
          </p:cNvPr>
          <p:cNvPicPr>
            <a:picLocks noChangeAspect="1"/>
          </p:cNvPicPr>
          <p:nvPr/>
        </p:nvPicPr>
        <p:blipFill rotWithShape="1">
          <a:blip r:embed="rId2">
            <a:alphaModFix amt="35000"/>
          </a:blip>
          <a:srcRect t="5795" b="10249"/>
          <a:stretch/>
        </p:blipFill>
        <p:spPr>
          <a:xfrm>
            <a:off x="20" y="10"/>
            <a:ext cx="12191980" cy="6857990"/>
          </a:xfrm>
          <a:prstGeom prst="rect">
            <a:avLst/>
          </a:prstGeom>
        </p:spPr>
      </p:pic>
      <p:sp>
        <p:nvSpPr>
          <p:cNvPr id="7" name="TextBox 6">
            <a:extLst>
              <a:ext uri="{FF2B5EF4-FFF2-40B4-BE49-F238E27FC236}">
                <a16:creationId xmlns:a16="http://schemas.microsoft.com/office/drawing/2014/main" id="{36D0338D-F2D3-4A88-BE7E-4A31171D1254}"/>
              </a:ext>
            </a:extLst>
          </p:cNvPr>
          <p:cNvSpPr txBox="1"/>
          <p:nvPr/>
        </p:nvSpPr>
        <p:spPr>
          <a:xfrm>
            <a:off x="1159972" y="4631436"/>
            <a:ext cx="10058400" cy="13716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chemeClr val="tx1">
                    <a:lumMod val="85000"/>
                    <a:lumOff val="15000"/>
                  </a:schemeClr>
                </a:solidFill>
                <a:latin typeface="+mj-lt"/>
              </a:rPr>
              <a:t>LOVE IS…LOVE DOES…LOVE WINS! SERIES</a:t>
            </a:r>
          </a:p>
        </p:txBody>
      </p:sp>
      <p:sp>
        <p:nvSpPr>
          <p:cNvPr id="6" name="TextBox 5">
            <a:extLst>
              <a:ext uri="{FF2B5EF4-FFF2-40B4-BE49-F238E27FC236}">
                <a16:creationId xmlns:a16="http://schemas.microsoft.com/office/drawing/2014/main" id="{11ABE84D-7E32-4467-B757-8715A8A1EDA5}"/>
              </a:ext>
            </a:extLst>
          </p:cNvPr>
          <p:cNvSpPr txBox="1"/>
          <p:nvPr/>
        </p:nvSpPr>
        <p:spPr>
          <a:xfrm>
            <a:off x="371856" y="583809"/>
            <a:ext cx="10058400" cy="3849624"/>
          </a:xfrm>
          <a:prstGeom prst="rect">
            <a:avLst/>
          </a:prstGeom>
        </p:spPr>
        <p:txBody>
          <a:bodyPr vert="horz" lIns="91440" tIns="45720" rIns="91440" bIns="45720" rtlCol="0">
            <a:normAutofit/>
          </a:bodyPr>
          <a:lstStyle/>
          <a:p>
            <a:pPr marR="0">
              <a:lnSpc>
                <a:spcPct val="90000"/>
              </a:lnSpc>
              <a:spcBef>
                <a:spcPts val="0"/>
              </a:spcBef>
              <a:spcAft>
                <a:spcPts val="800"/>
              </a:spcAft>
              <a:buClr>
                <a:schemeClr val="tx1">
                  <a:lumMod val="85000"/>
                  <a:lumOff val="15000"/>
                </a:schemeClr>
              </a:buClr>
            </a:pPr>
            <a:r>
              <a:rPr lang="en-US" sz="1400" b="1" dirty="0">
                <a:effectLst/>
              </a:rPr>
              <a:t>Sadie &amp; John Lesson Plan</a:t>
            </a:r>
            <a:endParaRPr lang="en-US" sz="1400" dirty="0">
              <a:effectLst/>
            </a:endParaRPr>
          </a:p>
          <a:p>
            <a:pPr marL="205740" marR="0" lvl="0">
              <a:lnSpc>
                <a:spcPct val="90000"/>
              </a:lnSpc>
              <a:spcBef>
                <a:spcPts val="0"/>
              </a:spcBef>
              <a:spcAft>
                <a:spcPts val="0"/>
              </a:spcAft>
              <a:buClr>
                <a:schemeClr val="tx1">
                  <a:lumMod val="85000"/>
                  <a:lumOff val="15000"/>
                </a:schemeClr>
              </a:buClr>
            </a:pPr>
            <a:endParaRPr lang="en-US" sz="1500" dirty="0">
              <a:effectLst/>
            </a:endParaRPr>
          </a:p>
          <a:p>
            <a:pPr marL="571500" lvl="1" indent="-457200">
              <a:lnSpc>
                <a:spcPct val="107000"/>
              </a:lnSpc>
              <a:buFont typeface="+mj-lt"/>
              <a:buAutoNum type="arabicPeriod"/>
            </a:pPr>
            <a:r>
              <a:rPr lang="en-US" sz="1300" dirty="0">
                <a:effectLst/>
                <a:ea typeface="Calibri" panose="020F0502020204030204" pitchFamily="34" charset="0"/>
                <a:cs typeface="Times New Roman" panose="02020603050405020304" pitchFamily="18" charset="0"/>
              </a:rPr>
              <a:t>What words would you use to describe Sadie and John’s relationship?</a:t>
            </a:r>
          </a:p>
          <a:p>
            <a:pPr marL="571500" lvl="1" indent="-457200">
              <a:lnSpc>
                <a:spcPct val="107000"/>
              </a:lnSpc>
              <a:buFont typeface="+mj-lt"/>
              <a:buAutoNum type="arabicPeriod"/>
            </a:pPr>
            <a:r>
              <a:rPr lang="en-US" sz="1300" dirty="0">
                <a:ea typeface="Calibri" panose="020F0502020204030204" pitchFamily="34" charset="0"/>
                <a:cs typeface="Times New Roman" panose="02020603050405020304" pitchFamily="18" charset="0"/>
              </a:rPr>
              <a:t>We learned Sadie inherited her home from her grandfather, who was relatively poor, but he “determined in his heart to leave the house as an inheritance to his only granddaughter. ..he didn’t drive a fancy car, or go on expensive vacations,” but saved every penny to pay off the house so Sadie would own it.  If you had </a:t>
            </a:r>
            <a:r>
              <a:rPr lang="en-US" sz="1300" b="1" dirty="0">
                <a:ea typeface="Calibri" panose="020F0502020204030204" pitchFamily="34" charset="0"/>
                <a:cs typeface="Times New Roman" panose="02020603050405020304" pitchFamily="18" charset="0"/>
              </a:rPr>
              <a:t>any</a:t>
            </a:r>
            <a:r>
              <a:rPr lang="en-US" sz="1300" dirty="0">
                <a:ea typeface="Calibri" panose="020F0502020204030204" pitchFamily="34" charset="0"/>
                <a:cs typeface="Times New Roman" panose="02020603050405020304" pitchFamily="18" charset="0"/>
              </a:rPr>
              <a:t> advice, you could go back 10 - 20 years and give your younger self, what would that advice be?</a:t>
            </a:r>
            <a:endParaRPr lang="en-US" sz="1300" dirty="0">
              <a:effectLst/>
              <a:ea typeface="Calibri" panose="020F0502020204030204" pitchFamily="34" charset="0"/>
              <a:cs typeface="Times New Roman" panose="02020603050405020304" pitchFamily="18" charset="0"/>
            </a:endParaRPr>
          </a:p>
          <a:p>
            <a:pPr marL="571500" indent="-457200">
              <a:lnSpc>
                <a:spcPct val="90000"/>
              </a:lnSpc>
              <a:buClr>
                <a:schemeClr val="tx1">
                  <a:lumMod val="85000"/>
                  <a:lumOff val="15000"/>
                </a:schemeClr>
              </a:buClr>
              <a:buFont typeface="+mj-lt"/>
              <a:buAutoNum type="arabicPeriod" startAt="3"/>
            </a:pPr>
            <a:r>
              <a:rPr lang="en-US" sz="1300" dirty="0">
                <a:ea typeface="Calibri" panose="020F0502020204030204" pitchFamily="34" charset="0"/>
                <a:cs typeface="Times New Roman" panose="02020603050405020304" pitchFamily="18" charset="0"/>
              </a:rPr>
              <a:t>What do you think about John’s belief that his ex-fiancé, Irene, would make him “happy.”  Do you believe many people marry today believing the other person will make them happy?  What are your thoughts about that?</a:t>
            </a:r>
          </a:p>
          <a:p>
            <a:pPr marL="571500" marR="0" lvl="0" indent="-457200">
              <a:lnSpc>
                <a:spcPct val="90000"/>
              </a:lnSpc>
              <a:spcBef>
                <a:spcPts val="0"/>
              </a:spcBef>
              <a:spcAft>
                <a:spcPts val="0"/>
              </a:spcAft>
              <a:buClr>
                <a:schemeClr val="tx1">
                  <a:lumMod val="85000"/>
                  <a:lumOff val="15000"/>
                </a:schemeClr>
              </a:buClr>
              <a:buFont typeface="+mj-lt"/>
              <a:buAutoNum type="arabicPeriod" startAt="3"/>
            </a:pPr>
            <a:r>
              <a:rPr lang="en-US" sz="1300" dirty="0">
                <a:effectLst/>
              </a:rPr>
              <a:t>Sadie did not “run after” John.  In fact, she made John </a:t>
            </a:r>
            <a:r>
              <a:rPr lang="en-US" sz="1300" i="1" dirty="0">
                <a:effectLst/>
              </a:rPr>
              <a:t>appreciate</a:t>
            </a:r>
            <a:r>
              <a:rPr lang="en-US" sz="1300" dirty="0">
                <a:effectLst/>
              </a:rPr>
              <a:t> the effort required to be in a relationship with her.  In what ways did she do this?</a:t>
            </a:r>
          </a:p>
          <a:p>
            <a:pPr marL="571500" marR="0" lvl="0" indent="-457200">
              <a:lnSpc>
                <a:spcPct val="90000"/>
              </a:lnSpc>
              <a:spcBef>
                <a:spcPts val="0"/>
              </a:spcBef>
              <a:spcAft>
                <a:spcPts val="0"/>
              </a:spcAft>
              <a:buClr>
                <a:schemeClr val="tx1">
                  <a:lumMod val="85000"/>
                  <a:lumOff val="15000"/>
                </a:schemeClr>
              </a:buClr>
              <a:buFont typeface="+mj-lt"/>
              <a:buAutoNum type="arabicPeriod" startAt="3"/>
            </a:pPr>
            <a:r>
              <a:rPr lang="en-US" sz="1300" dirty="0">
                <a:effectLst/>
              </a:rPr>
              <a:t>What did John mean when he said, “I watched Sadie’s interactions from afar with others and not once did I hear anything that was contradictory to the life she led outside of the view of others…She was who she said she was.”</a:t>
            </a:r>
          </a:p>
          <a:p>
            <a:pPr marL="571500" marR="0" lvl="0" indent="-457200">
              <a:lnSpc>
                <a:spcPct val="90000"/>
              </a:lnSpc>
              <a:spcBef>
                <a:spcPts val="0"/>
              </a:spcBef>
              <a:spcAft>
                <a:spcPts val="0"/>
              </a:spcAft>
              <a:buClr>
                <a:schemeClr val="tx1">
                  <a:lumMod val="85000"/>
                  <a:lumOff val="15000"/>
                </a:schemeClr>
              </a:buClr>
              <a:buFont typeface="+mj-lt"/>
              <a:buAutoNum type="arabicPeriod" startAt="3"/>
            </a:pPr>
            <a:r>
              <a:rPr lang="en-US" sz="1300" dirty="0">
                <a:effectLst/>
              </a:rPr>
              <a:t>What do you think about Sadie’s decision to remain celibate until after she and John married?</a:t>
            </a:r>
          </a:p>
          <a:p>
            <a:pPr marL="571500" marR="0" lvl="0" indent="-457200">
              <a:lnSpc>
                <a:spcPct val="90000"/>
              </a:lnSpc>
              <a:spcBef>
                <a:spcPts val="0"/>
              </a:spcBef>
              <a:spcAft>
                <a:spcPts val="0"/>
              </a:spcAft>
              <a:buClr>
                <a:schemeClr val="tx1">
                  <a:lumMod val="85000"/>
                  <a:lumOff val="15000"/>
                </a:schemeClr>
              </a:buClr>
              <a:buFont typeface="+mj-lt"/>
              <a:buAutoNum type="arabicPeriod" startAt="3"/>
            </a:pPr>
            <a:r>
              <a:rPr lang="en-US" sz="1300" dirty="0">
                <a:effectLst/>
              </a:rPr>
              <a:t>Describe the first time Sadie met John’s parents and family. Describe their interactions.</a:t>
            </a:r>
          </a:p>
          <a:p>
            <a:pPr marL="571500" indent="-457200">
              <a:lnSpc>
                <a:spcPct val="90000"/>
              </a:lnSpc>
              <a:buClr>
                <a:schemeClr val="tx1">
                  <a:lumMod val="85000"/>
                  <a:lumOff val="15000"/>
                </a:schemeClr>
              </a:buClr>
              <a:buFont typeface="+mj-lt"/>
              <a:buAutoNum type="arabicPeriod" startAt="3"/>
            </a:pPr>
            <a:r>
              <a:rPr lang="en-US" sz="1300" dirty="0">
                <a:effectLst/>
                <a:ea typeface="Calibri" panose="020F0502020204030204" pitchFamily="34" charset="0"/>
                <a:cs typeface="Times New Roman" panose="02020603050405020304" pitchFamily="18" charset="0"/>
              </a:rPr>
              <a:t>Recalling the advice John’s mother gave Sadie –”</a:t>
            </a:r>
            <a:r>
              <a:rPr lang="en-US" sz="1300" b="1" dirty="0"/>
              <a:t>Don’t take his love for granted Sadie.  </a:t>
            </a:r>
            <a:r>
              <a:rPr lang="en-US" sz="1300" b="1" i="1" dirty="0"/>
              <a:t>Respect</a:t>
            </a:r>
            <a:r>
              <a:rPr lang="en-US" sz="1300" b="1" dirty="0"/>
              <a:t>, </a:t>
            </a:r>
            <a:r>
              <a:rPr lang="en-US" sz="1300" b="1" i="1" dirty="0"/>
              <a:t>love</a:t>
            </a:r>
            <a:r>
              <a:rPr lang="en-US" sz="1300" b="1" dirty="0"/>
              <a:t> and </a:t>
            </a:r>
            <a:r>
              <a:rPr lang="en-US" sz="1300" b="1" i="1" dirty="0"/>
              <a:t>appreciate</a:t>
            </a:r>
            <a:r>
              <a:rPr lang="en-US" sz="1300" b="1" dirty="0"/>
              <a:t> him…</a:t>
            </a:r>
            <a:r>
              <a:rPr lang="en-US" sz="1300" dirty="0"/>
              <a:t>”  How important do you believe respect, love and appreciation are in a marriage…any relationship?</a:t>
            </a:r>
            <a:endParaRPr lang="en-US" sz="1300" dirty="0">
              <a:effectLst/>
              <a:ea typeface="Calibri" panose="020F0502020204030204" pitchFamily="34" charset="0"/>
              <a:cs typeface="Times New Roman" panose="02020603050405020304" pitchFamily="18" charset="0"/>
            </a:endParaRPr>
          </a:p>
          <a:p>
            <a:pPr marL="571500" marR="0" lvl="0" indent="-457200">
              <a:lnSpc>
                <a:spcPct val="90000"/>
              </a:lnSpc>
              <a:spcBef>
                <a:spcPts val="0"/>
              </a:spcBef>
              <a:spcAft>
                <a:spcPts val="0"/>
              </a:spcAft>
              <a:buClr>
                <a:schemeClr val="tx1">
                  <a:lumMod val="85000"/>
                  <a:lumOff val="15000"/>
                </a:schemeClr>
              </a:buClr>
              <a:buFont typeface="+mj-lt"/>
              <a:buAutoNum type="arabicPeriod" startAt="3"/>
            </a:pPr>
            <a:r>
              <a:rPr lang="en-US" sz="1300" dirty="0">
                <a:effectLst/>
              </a:rPr>
              <a:t>Describe John’s response to Sadie as she developed dementia…</a:t>
            </a:r>
          </a:p>
          <a:p>
            <a:pPr marL="571500" marR="0" lvl="0" indent="-457200">
              <a:lnSpc>
                <a:spcPct val="90000"/>
              </a:lnSpc>
              <a:spcBef>
                <a:spcPts val="0"/>
              </a:spcBef>
              <a:spcAft>
                <a:spcPts val="800"/>
              </a:spcAft>
              <a:buClr>
                <a:schemeClr val="tx1">
                  <a:lumMod val="85000"/>
                  <a:lumOff val="15000"/>
                </a:schemeClr>
              </a:buClr>
              <a:buFont typeface="+mj-lt"/>
              <a:buAutoNum type="arabicPeriod" startAt="3"/>
            </a:pPr>
            <a:r>
              <a:rPr lang="en-US" sz="1300" dirty="0">
                <a:effectLst/>
              </a:rPr>
              <a:t>What is (1) Lesson Learned you can come away with after reading this story?</a:t>
            </a:r>
          </a:p>
        </p:txBody>
      </p:sp>
      <p:sp>
        <p:nvSpPr>
          <p:cNvPr id="35" name="Rectangle 34">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val="394429311"/>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Sagona Extra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agona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themeOverride>
</file>

<file path=ppt/theme/themeOverride2.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DB95DD-0319-4EE5-8C5C-9CEDF75E0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F3B215-496E-4790-A364-7C1C46DEC771}">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E2713E1-6312-427E-BFCB-C5A5DA3013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{ECB83111-5397-44B1-8E97-403D9A7A2A52}tf78829772_win32</Template>
  <TotalTime>397</TotalTime>
  <Words>1507</Words>
  <Application>Microsoft Office PowerPoint</Application>
  <PresentationFormat>Widescreen</PresentationFormat>
  <Paragraphs>74</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Abadi</vt:lpstr>
      <vt:lpstr>Garamond</vt:lpstr>
      <vt:lpstr>Sagona Book</vt:lpstr>
      <vt:lpstr>Sagona ExtraLight</vt:lpstr>
      <vt:lpstr>SavonVTI</vt:lpstr>
      <vt:lpstr>Love Is…</vt:lpstr>
      <vt:lpstr>LOVE IS…LESSON PLANS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Is…</dc:title>
  <dc:creator>Monee McGuire</dc:creator>
  <cp:lastModifiedBy>Monee Mcguire</cp:lastModifiedBy>
  <cp:revision>38</cp:revision>
  <dcterms:created xsi:type="dcterms:W3CDTF">2021-03-29T21:31:41Z</dcterms:created>
  <dcterms:modified xsi:type="dcterms:W3CDTF">2022-01-09T21:32:40Z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